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7"/>
  </p:notesMasterIdLst>
  <p:sldIdLst>
    <p:sldId id="256" r:id="rId2"/>
    <p:sldId id="567" r:id="rId3"/>
    <p:sldId id="629" r:id="rId4"/>
    <p:sldId id="572" r:id="rId5"/>
    <p:sldId id="578" r:id="rId6"/>
    <p:sldId id="630" r:id="rId7"/>
    <p:sldId id="618" r:id="rId8"/>
    <p:sldId id="631" r:id="rId9"/>
    <p:sldId id="573" r:id="rId10"/>
    <p:sldId id="632" r:id="rId11"/>
    <p:sldId id="637" r:id="rId12"/>
    <p:sldId id="640" r:id="rId13"/>
    <p:sldId id="638" r:id="rId14"/>
    <p:sldId id="641" r:id="rId15"/>
    <p:sldId id="636" r:id="rId16"/>
    <p:sldId id="589" r:id="rId17"/>
    <p:sldId id="605" r:id="rId18"/>
    <p:sldId id="585" r:id="rId19"/>
    <p:sldId id="586" r:id="rId20"/>
    <p:sldId id="642" r:id="rId21"/>
    <p:sldId id="580" r:id="rId22"/>
    <p:sldId id="581" r:id="rId23"/>
    <p:sldId id="582" r:id="rId24"/>
    <p:sldId id="583" r:id="rId25"/>
    <p:sldId id="643" r:id="rId26"/>
    <p:sldId id="620" r:id="rId27"/>
    <p:sldId id="591" r:id="rId28"/>
    <p:sldId id="587" r:id="rId29"/>
    <p:sldId id="628" r:id="rId30"/>
    <p:sldId id="588" r:id="rId31"/>
    <p:sldId id="592" r:id="rId32"/>
    <p:sldId id="609" r:id="rId33"/>
    <p:sldId id="633" r:id="rId34"/>
    <p:sldId id="647" r:id="rId35"/>
    <p:sldId id="648" r:id="rId36"/>
    <p:sldId id="649" r:id="rId37"/>
    <p:sldId id="650" r:id="rId38"/>
    <p:sldId id="634" r:id="rId39"/>
    <p:sldId id="651" r:id="rId40"/>
    <p:sldId id="652" r:id="rId41"/>
    <p:sldId id="635" r:id="rId42"/>
    <p:sldId id="576" r:id="rId43"/>
    <p:sldId id="577" r:id="rId44"/>
    <p:sldId id="599" r:id="rId45"/>
    <p:sldId id="598" r:id="rId46"/>
  </p:sldIdLst>
  <p:sldSz cx="10693400" cy="7561263"/>
  <p:notesSz cx="9928225" cy="6797675"/>
  <p:defaultTextStyle>
    <a:defPPr>
      <a:defRPr lang="zh-TW"/>
    </a:defPPr>
    <a:lvl1pPr marL="0" algn="l" defTabSz="1043056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1pPr>
    <a:lvl2pPr marL="521528" algn="l" defTabSz="1043056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2pPr>
    <a:lvl3pPr marL="1043056" algn="l" defTabSz="1043056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3pPr>
    <a:lvl4pPr marL="1564584" algn="l" defTabSz="1043056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4pPr>
    <a:lvl5pPr marL="2086112" algn="l" defTabSz="1043056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5pPr>
    <a:lvl6pPr marL="2607640" algn="l" defTabSz="1043056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6pPr>
    <a:lvl7pPr marL="3129168" algn="l" defTabSz="1043056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7pPr>
    <a:lvl8pPr marL="3650696" algn="l" defTabSz="1043056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8pPr>
    <a:lvl9pPr marL="4172224" algn="l" defTabSz="1043056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82" userDrawn="1">
          <p15:clr>
            <a:srgbClr val="A4A3A4"/>
          </p15:clr>
        </p15:guide>
        <p15:guide id="2" pos="33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41" userDrawn="1">
          <p15:clr>
            <a:srgbClr val="A4A3A4"/>
          </p15:clr>
        </p15:guide>
        <p15:guide id="2" pos="3127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2" clrIdx="0">
    <p:extLst>
      <p:ext uri="{19B8F6BF-5375-455C-9EA6-DF929625EA0E}">
        <p15:presenceInfo xmlns:p15="http://schemas.microsoft.com/office/powerpoint/2012/main" userId="USER" providerId="None"/>
      </p:ext>
    </p:extLst>
  </p:cmAuthor>
  <p:cmAuthor id="2" name="安志 袁" initials="安志" lastIdx="4" clrIdx="1">
    <p:extLst>
      <p:ext uri="{19B8F6BF-5375-455C-9EA6-DF929625EA0E}">
        <p15:presenceInfo xmlns:p15="http://schemas.microsoft.com/office/powerpoint/2012/main" userId="fa640b77479c2716" providerId="Windows Live"/>
      </p:ext>
    </p:extLst>
  </p:cmAuthor>
  <p:cmAuthor id="3" name="user" initials="u" lastIdx="4" clrIdx="2">
    <p:extLst>
      <p:ext uri="{19B8F6BF-5375-455C-9EA6-DF929625EA0E}">
        <p15:presenceInfo xmlns:p15="http://schemas.microsoft.com/office/powerpoint/2012/main" userId="c434d28bbdadffe1" providerId="Windows Live"/>
      </p:ext>
    </p:extLst>
  </p:cmAuthor>
  <p:cmAuthor id="4" name="PME" initials="P" lastIdx="30" clrIdx="3">
    <p:extLst>
      <p:ext uri="{19B8F6BF-5375-455C-9EA6-DF929625EA0E}">
        <p15:presenceInfo xmlns:p15="http://schemas.microsoft.com/office/powerpoint/2012/main" userId="PME" providerId="None"/>
      </p:ext>
    </p:extLst>
  </p:cmAuthor>
  <p:cmAuthor id="5" name="安志 袁" initials="安志 [2]" lastIdx="3" clrIdx="4">
    <p:extLst>
      <p:ext uri="{19B8F6BF-5375-455C-9EA6-DF929625EA0E}">
        <p15:presenceInfo xmlns:p15="http://schemas.microsoft.com/office/powerpoint/2012/main" userId="b47ed99dc5915f4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69CB8"/>
    <a:srgbClr val="7690AF"/>
    <a:srgbClr val="0000FF"/>
    <a:srgbClr val="385D8A"/>
    <a:srgbClr val="9BBB59"/>
    <a:srgbClr val="866CA6"/>
    <a:srgbClr val="00FF00"/>
    <a:srgbClr val="4BACC6"/>
    <a:srgbClr val="00B050"/>
    <a:srgbClr val="9467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7AC3CCA-C797-4891-BE02-D94E43425B78}" styleName="中等深淺樣式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C4B1156A-380E-4F78-BDF5-A606A8083BF9}" styleName="中等深淺樣式 4 - 輔色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BC89EF96-8CEA-46FF-86C4-4CE0E7609802}" styleName="淺色樣式 3 - 輔色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F1AB2-1976-4502-BF36-3FF5EA218861}" styleName="中等深淺樣式 4 - 輔色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0505E3EF-67EA-436B-97B2-0124C06EBD24}" styleName="中等深淺樣式 4 - 輔色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22838BEF-8BB2-4498-84A7-C5851F593DF1}" styleName="中等深淺樣式 4 - 輔色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912C8C85-51F0-491E-9774-3900AFEF0FD7}" styleName="淺色樣式 2 - 輔色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E8B1032C-EA38-4F05-BA0D-38AFFFC7BED3}" styleName="淺色樣式 3 - 輔色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BDBED569-4797-4DF1-A0F4-6AAB3CD982D8}" styleName="淺色樣式 3 - 輔色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3B4B98B0-60AC-42C2-AFA5-B58CD77FA1E5}" styleName="淺色樣式 1 - 輔色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A488322-F2BA-4B5B-9748-0D474271808F}" styleName="中等深淺樣式 3 - 輔色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4C1A8A3-306A-4EB7-A6B1-4F7E0EB9C5D6}" styleName="中等深淺樣式 3 - 輔色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B9631B5-78F2-41C9-869B-9F39066F8104}" styleName="中等深淺樣式 3 - 輔色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8799B23B-EC83-4686-B30A-512413B5E67A}" styleName="淺色樣式 3 - 輔色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ED083AE6-46FA-4A59-8FB0-9F97EB10719F}" styleName="淺色樣式 3 - 輔色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689" autoAdjust="0"/>
    <p:restoredTop sz="95082" autoAdjust="0"/>
  </p:normalViewPr>
  <p:slideViewPr>
    <p:cSldViewPr snapToGrid="0">
      <p:cViewPr varScale="1">
        <p:scale>
          <a:sx n="147" d="100"/>
          <a:sy n="147" d="100"/>
        </p:scale>
        <p:origin x="1614" y="132"/>
      </p:cViewPr>
      <p:guideLst>
        <p:guide orient="horz" pos="2382"/>
        <p:guide pos="3368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2" d="100"/>
          <a:sy n="52" d="100"/>
        </p:scale>
        <p:origin x="-2892" y="-108"/>
      </p:cViewPr>
      <p:guideLst>
        <p:guide orient="horz" pos="2141"/>
        <p:guide pos="3127"/>
      </p:guideLst>
    </p:cSldViewPr>
  </p:notesViewPr>
  <p:gridSpacing cx="45005" cy="45005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wmf"/></Relationships>
</file>

<file path=ppt/drawings/_rels/vmlDrawing15.vml.rels><?xml version="1.0" encoding="UTF-8" standalone="yes"?>
<Relationships xmlns="http://schemas.openxmlformats.org/package/2006/relationships"><Relationship Id="rId2" Type="http://schemas.openxmlformats.org/officeDocument/2006/relationships/image" Target="../media/image46.wmf"/><Relationship Id="rId1" Type="http://schemas.openxmlformats.org/officeDocument/2006/relationships/image" Target="../media/image45.wmf"/></Relationships>
</file>

<file path=ppt/drawings/_rels/vmlDrawing16.vml.rels><?xml version="1.0" encoding="UTF-8" standalone="yes"?>
<Relationships xmlns="http://schemas.openxmlformats.org/package/2006/relationships"><Relationship Id="rId2" Type="http://schemas.openxmlformats.org/officeDocument/2006/relationships/image" Target="../media/image48.wmf"/><Relationship Id="rId1" Type="http://schemas.openxmlformats.org/officeDocument/2006/relationships/image" Target="../media/image47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.wmf"/><Relationship Id="rId2" Type="http://schemas.openxmlformats.org/officeDocument/2006/relationships/image" Target="../media/image13.wmf"/><Relationship Id="rId1" Type="http://schemas.openxmlformats.org/officeDocument/2006/relationships/image" Target="../media/image12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24.wmf"/><Relationship Id="rId2" Type="http://schemas.openxmlformats.org/officeDocument/2006/relationships/image" Target="../media/image23.wmf"/><Relationship Id="rId1" Type="http://schemas.openxmlformats.org/officeDocument/2006/relationships/image" Target="../media/image22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w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31.wmf"/><Relationship Id="rId1" Type="http://schemas.openxmlformats.org/officeDocument/2006/relationships/image" Target="../media/image30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231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5623697" y="0"/>
            <a:ext cx="4302231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77E232-5BD3-474B-93D4-BBE4BE861F87}" type="datetimeFigureOut">
              <a:rPr lang="zh-TW" altLang="en-US" smtClean="0"/>
              <a:pPr/>
              <a:t>2024/7/16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3160713" y="509588"/>
            <a:ext cx="3606800" cy="25495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992823" y="3228896"/>
            <a:ext cx="7942580" cy="30589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6456612"/>
            <a:ext cx="4302231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5623697" y="6456612"/>
            <a:ext cx="4302231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2EF382-94E5-4172-8ACD-912DFC53CC88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1043056" rtl="0" eaLnBrk="1" latinLnBrk="0" hangingPunct="1">
      <a:defRPr sz="1369" kern="1200">
        <a:solidFill>
          <a:schemeClr val="tx1"/>
        </a:solidFill>
        <a:latin typeface="+mn-lt"/>
        <a:ea typeface="+mn-ea"/>
        <a:cs typeface="+mn-cs"/>
      </a:defRPr>
    </a:lvl1pPr>
    <a:lvl2pPr marL="521528" algn="l" defTabSz="1043056" rtl="0" eaLnBrk="1" latinLnBrk="0" hangingPunct="1">
      <a:defRPr sz="1369" kern="1200">
        <a:solidFill>
          <a:schemeClr val="tx1"/>
        </a:solidFill>
        <a:latin typeface="+mn-lt"/>
        <a:ea typeface="+mn-ea"/>
        <a:cs typeface="+mn-cs"/>
      </a:defRPr>
    </a:lvl2pPr>
    <a:lvl3pPr marL="1043056" algn="l" defTabSz="1043056" rtl="0" eaLnBrk="1" latinLnBrk="0" hangingPunct="1">
      <a:defRPr sz="1369" kern="1200">
        <a:solidFill>
          <a:schemeClr val="tx1"/>
        </a:solidFill>
        <a:latin typeface="+mn-lt"/>
        <a:ea typeface="+mn-ea"/>
        <a:cs typeface="+mn-cs"/>
      </a:defRPr>
    </a:lvl3pPr>
    <a:lvl4pPr marL="1564584" algn="l" defTabSz="1043056" rtl="0" eaLnBrk="1" latinLnBrk="0" hangingPunct="1">
      <a:defRPr sz="1369" kern="1200">
        <a:solidFill>
          <a:schemeClr val="tx1"/>
        </a:solidFill>
        <a:latin typeface="+mn-lt"/>
        <a:ea typeface="+mn-ea"/>
        <a:cs typeface="+mn-cs"/>
      </a:defRPr>
    </a:lvl4pPr>
    <a:lvl5pPr marL="2086112" algn="l" defTabSz="1043056" rtl="0" eaLnBrk="1" latinLnBrk="0" hangingPunct="1">
      <a:defRPr sz="1369" kern="1200">
        <a:solidFill>
          <a:schemeClr val="tx1"/>
        </a:solidFill>
        <a:latin typeface="+mn-lt"/>
        <a:ea typeface="+mn-ea"/>
        <a:cs typeface="+mn-cs"/>
      </a:defRPr>
    </a:lvl5pPr>
    <a:lvl6pPr marL="2607640" algn="l" defTabSz="1043056" rtl="0" eaLnBrk="1" latinLnBrk="0" hangingPunct="1">
      <a:defRPr sz="1369" kern="1200">
        <a:solidFill>
          <a:schemeClr val="tx1"/>
        </a:solidFill>
        <a:latin typeface="+mn-lt"/>
        <a:ea typeface="+mn-ea"/>
        <a:cs typeface="+mn-cs"/>
      </a:defRPr>
    </a:lvl6pPr>
    <a:lvl7pPr marL="3129168" algn="l" defTabSz="1043056" rtl="0" eaLnBrk="1" latinLnBrk="0" hangingPunct="1">
      <a:defRPr sz="1369" kern="1200">
        <a:solidFill>
          <a:schemeClr val="tx1"/>
        </a:solidFill>
        <a:latin typeface="+mn-lt"/>
        <a:ea typeface="+mn-ea"/>
        <a:cs typeface="+mn-cs"/>
      </a:defRPr>
    </a:lvl7pPr>
    <a:lvl8pPr marL="3650696" algn="l" defTabSz="1043056" rtl="0" eaLnBrk="1" latinLnBrk="0" hangingPunct="1">
      <a:defRPr sz="1369" kern="1200">
        <a:solidFill>
          <a:schemeClr val="tx1"/>
        </a:solidFill>
        <a:latin typeface="+mn-lt"/>
        <a:ea typeface="+mn-ea"/>
        <a:cs typeface="+mn-cs"/>
      </a:defRPr>
    </a:lvl8pPr>
    <a:lvl9pPr marL="4172224" algn="l" defTabSz="1043056" rtl="0" eaLnBrk="1" latinLnBrk="0" hangingPunct="1">
      <a:defRPr sz="1369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160713" y="509588"/>
            <a:ext cx="3606800" cy="2549525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TW" sz="1369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Hello everyone</a:t>
            </a:r>
            <a:endParaRPr lang="zh-TW" altLang="zh-TW" sz="1369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369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I’m today’s presenter </a:t>
            </a:r>
            <a:r>
              <a:rPr lang="en-US" altLang="zh-TW" sz="1369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siang</a:t>
            </a:r>
            <a:r>
              <a:rPr lang="en-US" altLang="zh-TW" sz="1369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I’m going to share some of my present work in source separation problem. My topic is comparative studies of source separation using semi-blind and blind source separation approaches.</a:t>
            </a:r>
            <a:endParaRPr lang="zh-TW" altLang="zh-TW" sz="1369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2EF382-94E5-4172-8ACD-912DFC53CC88}" type="slidenum">
              <a:rPr lang="zh-TW" altLang="en-US" smtClean="0"/>
              <a:pPr/>
              <a:t>1</a:t>
            </a:fld>
            <a:endParaRPr lang="zh-TW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 descr="2012-1125-PPT-1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4679"/>
            <a:ext cx="10693400" cy="7558171"/>
          </a:xfrm>
          <a:prstGeom prst="rect">
            <a:avLst/>
          </a:prstGeom>
        </p:spPr>
      </p:pic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274319" y="3780631"/>
            <a:ext cx="3211704" cy="2061478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spcAft>
                <a:spcPts val="1108"/>
              </a:spcAft>
              <a:buNone/>
              <a:defRPr sz="1800" b="1" baseline="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4220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440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661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881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1102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5322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9542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3763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dirty="0"/>
              <a:t>按一下以編輯母片副標題樣式</a:t>
            </a: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284985" y="7057179"/>
            <a:ext cx="3190372" cy="353560"/>
          </a:xfrm>
        </p:spPr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655695" y="1581151"/>
            <a:ext cx="7037706" cy="59817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4021995" y="3368041"/>
            <a:ext cx="6069825" cy="1089659"/>
          </a:xfrm>
        </p:spPr>
        <p:txBody>
          <a:bodyPr anchor="t"/>
          <a:lstStyle>
            <a:lvl1pPr algn="l">
              <a:lnSpc>
                <a:spcPct val="150000"/>
              </a:lnSpc>
              <a:defRPr sz="3000" baseline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6E325-F822-4212-9386-9D4612C75CEF}" type="datetime1">
              <a:rPr lang="zh-TW" altLang="en-US" smtClean="0"/>
              <a:pPr/>
              <a:t>2024/7/16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778465-DAD5-498D-AB4D-55D7C9B8665B}" type="datetime1">
              <a:rPr lang="zh-TW" altLang="en-US" smtClean="0"/>
              <a:pPr/>
              <a:t>2024/7/16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398775" y="302804"/>
            <a:ext cx="2606516" cy="645157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579227" y="302804"/>
            <a:ext cx="7641325" cy="645157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681225-2E08-4068-AF70-2DD867CA63A5}" type="datetime1">
              <a:rPr lang="zh-TW" altLang="en-US" smtClean="0"/>
              <a:pPr/>
              <a:t>2024/7/16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1" y="472440"/>
            <a:ext cx="7123429" cy="633276"/>
          </a:xfrm>
        </p:spPr>
        <p:txBody>
          <a:bodyPr/>
          <a:lstStyle>
            <a:lvl1pPr>
              <a:lnSpc>
                <a:spcPts val="3692"/>
              </a:lnSpc>
              <a:spcAft>
                <a:spcPts val="0"/>
              </a:spcAft>
              <a:defRPr sz="2800" baseline="0">
                <a:ea typeface="標楷體" panose="03000509000000000000" pitchFamily="65" charset="-12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/>
              <a:pPr/>
              <a:t>2024/7/16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10" name="內容版面配置區 2"/>
          <p:cNvSpPr>
            <a:spLocks noGrp="1"/>
          </p:cNvSpPr>
          <p:nvPr>
            <p:ph idx="1"/>
          </p:nvPr>
        </p:nvSpPr>
        <p:spPr>
          <a:xfrm>
            <a:off x="534670" y="1251314"/>
            <a:ext cx="9744710" cy="5759085"/>
          </a:xfrm>
        </p:spPr>
        <p:txBody>
          <a:bodyPr>
            <a:normAutofit/>
          </a:bodyPr>
          <a:lstStyle>
            <a:lvl1pPr marL="316531" indent="-316531">
              <a:buFont typeface="Arial" panose="020B0604020202020204" pitchFamily="34" charset="0"/>
              <a:buChar char="•"/>
              <a:defRPr sz="2200" b="1" baseline="0"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685817" indent="-263776">
              <a:lnSpc>
                <a:spcPts val="2900"/>
              </a:lnSpc>
              <a:buFont typeface="Arial" panose="020B0604020202020204" pitchFamily="34" charset="0"/>
              <a:buChar char="•"/>
              <a:defRPr sz="1800" baseline="0"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>
              <a:lnSpc>
                <a:spcPts val="2900"/>
              </a:lnSpc>
              <a:defRPr sz="1800" baseline="0"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>
              <a:lnSpc>
                <a:spcPts val="2900"/>
              </a:lnSpc>
              <a:defRPr sz="1800" baseline="0"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>
              <a:lnSpc>
                <a:spcPts val="2900"/>
              </a:lnSpc>
              <a:defRPr sz="1800" baseline="0"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 descr="2012-1125-PPT-1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4679"/>
            <a:ext cx="10693400" cy="7551905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021999" y="2768698"/>
            <a:ext cx="6143483" cy="3092219"/>
          </a:xfrm>
        </p:spPr>
        <p:txBody>
          <a:bodyPr anchor="ctr"/>
          <a:lstStyle>
            <a:lvl1pPr algn="l">
              <a:defRPr sz="2954" b="1" cap="all">
                <a:solidFill>
                  <a:schemeClr val="tx1"/>
                </a:solidFill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191527" y="2768698"/>
            <a:ext cx="3329564" cy="3092219"/>
          </a:xfrm>
        </p:spPr>
        <p:txBody>
          <a:bodyPr anchor="ctr">
            <a:normAutofit/>
          </a:bodyPr>
          <a:lstStyle>
            <a:lvl1pPr marL="0" indent="0">
              <a:buNone/>
              <a:defRPr sz="1662" b="1">
                <a:solidFill>
                  <a:schemeClr val="bg1"/>
                </a:solidFill>
              </a:defRPr>
            </a:lvl1pPr>
            <a:lvl2pPr marL="422041" indent="0">
              <a:buNone/>
              <a:defRPr sz="1662">
                <a:solidFill>
                  <a:schemeClr val="tx1">
                    <a:tint val="75000"/>
                  </a:schemeClr>
                </a:solidFill>
              </a:defRPr>
            </a:lvl2pPr>
            <a:lvl3pPr marL="844083" indent="0">
              <a:buNone/>
              <a:defRPr sz="1477">
                <a:solidFill>
                  <a:schemeClr val="tx1">
                    <a:tint val="75000"/>
                  </a:schemeClr>
                </a:solidFill>
              </a:defRPr>
            </a:lvl3pPr>
            <a:lvl4pPr marL="1266124" indent="0">
              <a:buNone/>
              <a:defRPr sz="1292">
                <a:solidFill>
                  <a:schemeClr val="tx1">
                    <a:tint val="75000"/>
                  </a:schemeClr>
                </a:solidFill>
              </a:defRPr>
            </a:lvl4pPr>
            <a:lvl5pPr marL="1688165" indent="0">
              <a:buNone/>
              <a:defRPr sz="1292">
                <a:solidFill>
                  <a:schemeClr val="tx1">
                    <a:tint val="75000"/>
                  </a:schemeClr>
                </a:solidFill>
              </a:defRPr>
            </a:lvl5pPr>
            <a:lvl6pPr marL="2110207" indent="0">
              <a:buNone/>
              <a:defRPr sz="1292">
                <a:solidFill>
                  <a:schemeClr val="tx1">
                    <a:tint val="75000"/>
                  </a:schemeClr>
                </a:solidFill>
              </a:defRPr>
            </a:lvl6pPr>
            <a:lvl7pPr marL="2532248" indent="0">
              <a:buNone/>
              <a:defRPr sz="1292">
                <a:solidFill>
                  <a:schemeClr val="tx1">
                    <a:tint val="75000"/>
                  </a:schemeClr>
                </a:solidFill>
              </a:defRPr>
            </a:lvl7pPr>
            <a:lvl8pPr marL="2954289" indent="0">
              <a:buNone/>
              <a:defRPr sz="1292">
                <a:solidFill>
                  <a:schemeClr val="tx1">
                    <a:tint val="75000"/>
                  </a:schemeClr>
                </a:solidFill>
              </a:defRPr>
            </a:lvl8pPr>
            <a:lvl9pPr marL="3376331" indent="0">
              <a:buNone/>
              <a:defRPr sz="129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dirty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7900963" y="7027084"/>
            <a:ext cx="1262705" cy="383655"/>
          </a:xfrm>
        </p:spPr>
        <p:txBody>
          <a:bodyPr/>
          <a:lstStyle/>
          <a:p>
            <a:fld id="{50560A66-ECFC-4337-915D-48C9454D627A}" type="datetime1">
              <a:rPr lang="zh-TW" altLang="en-US" smtClean="0"/>
              <a:pPr/>
              <a:t>2024/7/16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279918" y="7027084"/>
            <a:ext cx="3182237" cy="383655"/>
          </a:xfrm>
        </p:spPr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9325725" y="7027084"/>
            <a:ext cx="833005" cy="383655"/>
          </a:xfrm>
        </p:spPr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579227" y="1258939"/>
            <a:ext cx="4640474" cy="5321821"/>
          </a:xfrm>
        </p:spPr>
        <p:txBody>
          <a:bodyPr/>
          <a:lstStyle>
            <a:lvl1pPr>
              <a:defRPr sz="2585"/>
            </a:lvl1pPr>
            <a:lvl2pPr>
              <a:defRPr sz="2215"/>
            </a:lvl2pPr>
            <a:lvl3pPr>
              <a:defRPr sz="1846"/>
            </a:lvl3pPr>
            <a:lvl4pPr>
              <a:defRPr sz="1662"/>
            </a:lvl4pPr>
            <a:lvl5pPr>
              <a:defRPr sz="1662"/>
            </a:lvl5pPr>
            <a:lvl6pPr>
              <a:defRPr sz="1662"/>
            </a:lvl6pPr>
            <a:lvl7pPr>
              <a:defRPr sz="1662"/>
            </a:lvl7pPr>
            <a:lvl8pPr>
              <a:defRPr sz="1662"/>
            </a:lvl8pPr>
            <a:lvl9pPr>
              <a:defRPr sz="1662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5416179" y="1258939"/>
            <a:ext cx="4901301" cy="5321821"/>
          </a:xfrm>
        </p:spPr>
        <p:txBody>
          <a:bodyPr/>
          <a:lstStyle>
            <a:lvl1pPr>
              <a:defRPr sz="2585"/>
            </a:lvl1pPr>
            <a:lvl2pPr>
              <a:defRPr sz="2215"/>
            </a:lvl2pPr>
            <a:lvl3pPr>
              <a:defRPr sz="1846"/>
            </a:lvl3pPr>
            <a:lvl4pPr>
              <a:defRPr sz="1662"/>
            </a:lvl4pPr>
            <a:lvl5pPr>
              <a:defRPr sz="1662"/>
            </a:lvl5pPr>
            <a:lvl6pPr>
              <a:defRPr sz="1662"/>
            </a:lvl6pPr>
            <a:lvl7pPr>
              <a:defRPr sz="1662"/>
            </a:lvl7pPr>
            <a:lvl8pPr>
              <a:defRPr sz="1662"/>
            </a:lvl8pPr>
            <a:lvl9pPr>
              <a:defRPr sz="1662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DC29B8-7A7D-4F55-BAE5-6A7151E1BCDB}" type="datetime1">
              <a:rPr lang="zh-TW" altLang="en-US" smtClean="0"/>
              <a:pPr/>
              <a:t>2024/7/16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0" y="495300"/>
            <a:ext cx="7443470" cy="58674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534670" y="1305913"/>
            <a:ext cx="4724775" cy="705367"/>
          </a:xfrm>
        </p:spPr>
        <p:txBody>
          <a:bodyPr anchor="b"/>
          <a:lstStyle>
            <a:lvl1pPr marL="0" indent="0">
              <a:buNone/>
              <a:defRPr sz="2215" b="1"/>
            </a:lvl1pPr>
            <a:lvl2pPr marL="422041" indent="0">
              <a:buNone/>
              <a:defRPr sz="1846" b="1"/>
            </a:lvl2pPr>
            <a:lvl3pPr marL="844083" indent="0">
              <a:buNone/>
              <a:defRPr sz="1662" b="1"/>
            </a:lvl3pPr>
            <a:lvl4pPr marL="1266124" indent="0">
              <a:buNone/>
              <a:defRPr sz="1477" b="1"/>
            </a:lvl4pPr>
            <a:lvl5pPr marL="1688165" indent="0">
              <a:buNone/>
              <a:defRPr sz="1477" b="1"/>
            </a:lvl5pPr>
            <a:lvl6pPr marL="2110207" indent="0">
              <a:buNone/>
              <a:defRPr sz="1477" b="1"/>
            </a:lvl6pPr>
            <a:lvl7pPr marL="2532248" indent="0">
              <a:buNone/>
              <a:defRPr sz="1477" b="1"/>
            </a:lvl7pPr>
            <a:lvl8pPr marL="2954289" indent="0">
              <a:buNone/>
              <a:defRPr sz="1477" b="1"/>
            </a:lvl8pPr>
            <a:lvl9pPr marL="3376331" indent="0">
              <a:buNone/>
              <a:defRPr sz="1477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534670" y="2103120"/>
            <a:ext cx="4724775" cy="4651259"/>
          </a:xfrm>
        </p:spPr>
        <p:txBody>
          <a:bodyPr/>
          <a:lstStyle>
            <a:lvl1pPr>
              <a:defRPr sz="2215"/>
            </a:lvl1pPr>
            <a:lvl2pPr>
              <a:defRPr sz="1846"/>
            </a:lvl2pPr>
            <a:lvl3pPr>
              <a:defRPr sz="1662"/>
            </a:lvl3pPr>
            <a:lvl4pPr>
              <a:defRPr sz="1477"/>
            </a:lvl4pPr>
            <a:lvl5pPr>
              <a:defRPr sz="1477"/>
            </a:lvl5pPr>
            <a:lvl6pPr>
              <a:defRPr sz="1477"/>
            </a:lvl6pPr>
            <a:lvl7pPr>
              <a:defRPr sz="1477"/>
            </a:lvl7pPr>
            <a:lvl8pPr>
              <a:defRPr sz="1477"/>
            </a:lvl8pPr>
            <a:lvl9pPr>
              <a:defRPr sz="1477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5432101" y="1305913"/>
            <a:ext cx="4726631" cy="705367"/>
          </a:xfrm>
        </p:spPr>
        <p:txBody>
          <a:bodyPr anchor="b"/>
          <a:lstStyle>
            <a:lvl1pPr marL="0" indent="0">
              <a:buNone/>
              <a:defRPr sz="2215" b="1"/>
            </a:lvl1pPr>
            <a:lvl2pPr marL="422041" indent="0">
              <a:buNone/>
              <a:defRPr sz="1846" b="1"/>
            </a:lvl2pPr>
            <a:lvl3pPr marL="844083" indent="0">
              <a:buNone/>
              <a:defRPr sz="1662" b="1"/>
            </a:lvl3pPr>
            <a:lvl4pPr marL="1266124" indent="0">
              <a:buNone/>
              <a:defRPr sz="1477" b="1"/>
            </a:lvl4pPr>
            <a:lvl5pPr marL="1688165" indent="0">
              <a:buNone/>
              <a:defRPr sz="1477" b="1"/>
            </a:lvl5pPr>
            <a:lvl6pPr marL="2110207" indent="0">
              <a:buNone/>
              <a:defRPr sz="1477" b="1"/>
            </a:lvl6pPr>
            <a:lvl7pPr marL="2532248" indent="0">
              <a:buNone/>
              <a:defRPr sz="1477" b="1"/>
            </a:lvl7pPr>
            <a:lvl8pPr marL="2954289" indent="0">
              <a:buNone/>
              <a:defRPr sz="1477" b="1"/>
            </a:lvl8pPr>
            <a:lvl9pPr marL="3376331" indent="0">
              <a:buNone/>
              <a:defRPr sz="1477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5432101" y="2103120"/>
            <a:ext cx="4726631" cy="4651259"/>
          </a:xfrm>
        </p:spPr>
        <p:txBody>
          <a:bodyPr/>
          <a:lstStyle>
            <a:lvl1pPr>
              <a:defRPr sz="2215"/>
            </a:lvl1pPr>
            <a:lvl2pPr>
              <a:defRPr sz="1846"/>
            </a:lvl2pPr>
            <a:lvl3pPr>
              <a:defRPr sz="1662"/>
            </a:lvl3pPr>
            <a:lvl4pPr>
              <a:defRPr sz="1477"/>
            </a:lvl4pPr>
            <a:lvl5pPr>
              <a:defRPr sz="1477"/>
            </a:lvl5pPr>
            <a:lvl6pPr>
              <a:defRPr sz="1477"/>
            </a:lvl6pPr>
            <a:lvl7pPr>
              <a:defRPr sz="1477"/>
            </a:lvl7pPr>
            <a:lvl8pPr>
              <a:defRPr sz="1477"/>
            </a:lvl8pPr>
            <a:lvl9pPr>
              <a:defRPr sz="1477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48231-0C7F-43D8-9B50-6B0CF2A67FFA}" type="datetime1">
              <a:rPr lang="zh-TW" altLang="en-US" smtClean="0"/>
              <a:pPr/>
              <a:t>2024/7/16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18B44-EDFC-409F-93DD-EF5C89251185}" type="datetime1">
              <a:rPr lang="zh-TW" altLang="en-US" smtClean="0"/>
              <a:pPr/>
              <a:t>2024/7/16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5F5369-9B42-4CFE-8058-BF22F9445AB6}" type="datetime1">
              <a:rPr lang="zh-TW" altLang="en-US" smtClean="0"/>
              <a:pPr/>
              <a:t>2024/7/16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1" y="301050"/>
            <a:ext cx="3518055" cy="1281214"/>
          </a:xfrm>
        </p:spPr>
        <p:txBody>
          <a:bodyPr anchor="b"/>
          <a:lstStyle>
            <a:lvl1pPr algn="l">
              <a:defRPr sz="1846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180823" y="301053"/>
            <a:ext cx="5977908" cy="6453328"/>
          </a:xfrm>
        </p:spPr>
        <p:txBody>
          <a:bodyPr/>
          <a:lstStyle>
            <a:lvl1pPr>
              <a:defRPr sz="2954"/>
            </a:lvl1pPr>
            <a:lvl2pPr>
              <a:defRPr sz="2585"/>
            </a:lvl2pPr>
            <a:lvl3pPr>
              <a:defRPr sz="2215"/>
            </a:lvl3pPr>
            <a:lvl4pPr>
              <a:defRPr sz="1846"/>
            </a:lvl4pPr>
            <a:lvl5pPr>
              <a:defRPr sz="1846"/>
            </a:lvl5pPr>
            <a:lvl6pPr>
              <a:defRPr sz="1846"/>
            </a:lvl6pPr>
            <a:lvl7pPr>
              <a:defRPr sz="1846"/>
            </a:lvl7pPr>
            <a:lvl8pPr>
              <a:defRPr sz="1846"/>
            </a:lvl8pPr>
            <a:lvl9pPr>
              <a:defRPr sz="1846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534671" y="1582267"/>
            <a:ext cx="3518055" cy="5172114"/>
          </a:xfrm>
        </p:spPr>
        <p:txBody>
          <a:bodyPr/>
          <a:lstStyle>
            <a:lvl1pPr marL="0" indent="0">
              <a:buNone/>
              <a:defRPr sz="1292"/>
            </a:lvl1pPr>
            <a:lvl2pPr marL="422041" indent="0">
              <a:buNone/>
              <a:defRPr sz="1108"/>
            </a:lvl2pPr>
            <a:lvl3pPr marL="844083" indent="0">
              <a:buNone/>
              <a:defRPr sz="923"/>
            </a:lvl3pPr>
            <a:lvl4pPr marL="1266124" indent="0">
              <a:buNone/>
              <a:defRPr sz="831"/>
            </a:lvl4pPr>
            <a:lvl5pPr marL="1688165" indent="0">
              <a:buNone/>
              <a:defRPr sz="831"/>
            </a:lvl5pPr>
            <a:lvl6pPr marL="2110207" indent="0">
              <a:buNone/>
              <a:defRPr sz="831"/>
            </a:lvl6pPr>
            <a:lvl7pPr marL="2532248" indent="0">
              <a:buNone/>
              <a:defRPr sz="831"/>
            </a:lvl7pPr>
            <a:lvl8pPr marL="2954289" indent="0">
              <a:buNone/>
              <a:defRPr sz="831"/>
            </a:lvl8pPr>
            <a:lvl9pPr marL="3376331" indent="0">
              <a:buNone/>
              <a:defRPr sz="83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6EB90-F6B3-43F2-B8ED-716935D380ED}" type="datetime1">
              <a:rPr lang="zh-TW" altLang="en-US" smtClean="0"/>
              <a:pPr/>
              <a:t>2024/7/16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095981" y="5292884"/>
            <a:ext cx="6416040" cy="624855"/>
          </a:xfrm>
        </p:spPr>
        <p:txBody>
          <a:bodyPr anchor="b"/>
          <a:lstStyle>
            <a:lvl1pPr algn="l">
              <a:defRPr sz="1846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2095981" y="675613"/>
            <a:ext cx="6416040" cy="4536758"/>
          </a:xfrm>
        </p:spPr>
        <p:txBody>
          <a:bodyPr/>
          <a:lstStyle>
            <a:lvl1pPr marL="0" indent="0">
              <a:buNone/>
              <a:defRPr sz="2954"/>
            </a:lvl1pPr>
            <a:lvl2pPr marL="422041" indent="0">
              <a:buNone/>
              <a:defRPr sz="2585"/>
            </a:lvl2pPr>
            <a:lvl3pPr marL="844083" indent="0">
              <a:buNone/>
              <a:defRPr sz="2215"/>
            </a:lvl3pPr>
            <a:lvl4pPr marL="1266124" indent="0">
              <a:buNone/>
              <a:defRPr sz="1846"/>
            </a:lvl4pPr>
            <a:lvl5pPr marL="1688165" indent="0">
              <a:buNone/>
              <a:defRPr sz="1846"/>
            </a:lvl5pPr>
            <a:lvl6pPr marL="2110207" indent="0">
              <a:buNone/>
              <a:defRPr sz="1846"/>
            </a:lvl6pPr>
            <a:lvl7pPr marL="2532248" indent="0">
              <a:buNone/>
              <a:defRPr sz="1846"/>
            </a:lvl7pPr>
            <a:lvl8pPr marL="2954289" indent="0">
              <a:buNone/>
              <a:defRPr sz="1846"/>
            </a:lvl8pPr>
            <a:lvl9pPr marL="3376331" indent="0">
              <a:buNone/>
              <a:defRPr sz="1846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2095981" y="5917739"/>
            <a:ext cx="6416040" cy="887398"/>
          </a:xfrm>
        </p:spPr>
        <p:txBody>
          <a:bodyPr/>
          <a:lstStyle>
            <a:lvl1pPr marL="0" indent="0">
              <a:buNone/>
              <a:defRPr sz="1292"/>
            </a:lvl1pPr>
            <a:lvl2pPr marL="422041" indent="0">
              <a:buNone/>
              <a:defRPr sz="1108"/>
            </a:lvl2pPr>
            <a:lvl3pPr marL="844083" indent="0">
              <a:buNone/>
              <a:defRPr sz="923"/>
            </a:lvl3pPr>
            <a:lvl4pPr marL="1266124" indent="0">
              <a:buNone/>
              <a:defRPr sz="831"/>
            </a:lvl4pPr>
            <a:lvl5pPr marL="1688165" indent="0">
              <a:buNone/>
              <a:defRPr sz="831"/>
            </a:lvl5pPr>
            <a:lvl6pPr marL="2110207" indent="0">
              <a:buNone/>
              <a:defRPr sz="831"/>
            </a:lvl6pPr>
            <a:lvl7pPr marL="2532248" indent="0">
              <a:buNone/>
              <a:defRPr sz="831"/>
            </a:lvl7pPr>
            <a:lvl8pPr marL="2954289" indent="0">
              <a:buNone/>
              <a:defRPr sz="831"/>
            </a:lvl8pPr>
            <a:lvl9pPr marL="3376331" indent="0">
              <a:buNone/>
              <a:defRPr sz="83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1525E1-F446-4E68-B769-0621D99AE5A5}" type="datetime1">
              <a:rPr lang="zh-TW" altLang="en-US" smtClean="0"/>
              <a:pPr/>
              <a:t>2024/7/16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 descr="2012-1125-PPT-2.jpg"/>
          <p:cNvPicPr>
            <a:picLocks noChangeAspect="1"/>
          </p:cNvPicPr>
          <p:nvPr userDrawn="1"/>
        </p:nvPicPr>
        <p:blipFill rotWithShape="1">
          <a:blip r:embed="rId13" cstate="print"/>
          <a:srcRect t="92720"/>
          <a:stretch/>
        </p:blipFill>
        <p:spPr>
          <a:xfrm>
            <a:off x="0" y="7140999"/>
            <a:ext cx="10693400" cy="420264"/>
          </a:xfrm>
          <a:prstGeom prst="rect">
            <a:avLst/>
          </a:prstGeom>
        </p:spPr>
      </p:pic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534670" y="471019"/>
            <a:ext cx="7443470" cy="6338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534670" y="1424940"/>
            <a:ext cx="9744710" cy="53968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500909" y="7179099"/>
            <a:ext cx="2920472" cy="3535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8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ea typeface="微軟正黑體" pitchFamily="34" charset="-120"/>
                <a:cs typeface="Arial" pitchFamily="34" charset="0"/>
              </a:defRPr>
            </a:lvl1pPr>
          </a:lstStyle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pic>
        <p:nvPicPr>
          <p:cNvPr id="8" name="圖片 7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8465338" y="13363"/>
            <a:ext cx="2228062" cy="561112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7871460" y="7140999"/>
            <a:ext cx="2821940" cy="42312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190523" y="7194340"/>
            <a:ext cx="1262705" cy="3535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8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ea typeface="微軟正黑體" pitchFamily="34" charset="-120"/>
                <a:cs typeface="Arial" pitchFamily="34" charset="0"/>
              </a:defRPr>
            </a:lvl1pPr>
          </a:lstStyle>
          <a:p>
            <a:fld id="{568A7A41-D8CA-466B-BE5A-95AC065E72BC}" type="datetime1">
              <a:rPr lang="zh-TW" altLang="en-US" smtClean="0"/>
              <a:pPr/>
              <a:t>2024/7/16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9615285" y="7194340"/>
            <a:ext cx="833005" cy="3535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8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ea typeface="微軟正黑體" pitchFamily="34" charset="-120"/>
                <a:cs typeface="Arial" pitchFamily="34" charset="0"/>
              </a:defRPr>
            </a:lvl1pPr>
          </a:lstStyle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844083" rtl="0" eaLnBrk="1" latinLnBrk="0" hangingPunct="1">
        <a:spcBef>
          <a:spcPct val="0"/>
        </a:spcBef>
        <a:spcAft>
          <a:spcPts val="1108"/>
        </a:spcAft>
        <a:buNone/>
        <a:defRPr sz="2585" b="1" kern="1200">
          <a:solidFill>
            <a:schemeClr val="tx1"/>
          </a:solidFill>
          <a:latin typeface="Times New Roman" panose="02020603050405020304" pitchFamily="18" charset="0"/>
          <a:ea typeface="微軟正黑體" pitchFamily="34" charset="-120"/>
          <a:cs typeface="Times New Roman" panose="02020603050405020304" pitchFamily="18" charset="0"/>
        </a:defRPr>
      </a:lvl1pPr>
    </p:titleStyle>
    <p:bodyStyle>
      <a:lvl1pPr marL="316531" indent="-316531" algn="l" defTabSz="844083" rtl="0" eaLnBrk="1" latinLnBrk="0" hangingPunct="1">
        <a:spcBef>
          <a:spcPts val="0"/>
        </a:spcBef>
        <a:spcAft>
          <a:spcPts val="1108"/>
        </a:spcAft>
        <a:buSzPct val="85000"/>
        <a:buFont typeface="Wingdings" pitchFamily="2" charset="2"/>
        <a:buChar char="n"/>
        <a:defRPr sz="1846" kern="1200">
          <a:solidFill>
            <a:schemeClr val="tx1"/>
          </a:solidFill>
          <a:latin typeface="Arial" pitchFamily="34" charset="0"/>
          <a:ea typeface="微軟正黑體" pitchFamily="34" charset="-120"/>
          <a:cs typeface="Arial" pitchFamily="34" charset="0"/>
        </a:defRPr>
      </a:lvl1pPr>
      <a:lvl2pPr marL="685817" indent="-263776" algn="l" defTabSz="844083" rtl="0" eaLnBrk="1" latinLnBrk="0" hangingPunct="1">
        <a:spcBef>
          <a:spcPts val="0"/>
        </a:spcBef>
        <a:spcAft>
          <a:spcPts val="1108"/>
        </a:spcAft>
        <a:buSzPct val="85000"/>
        <a:buFont typeface="Wingdings" pitchFamily="2" charset="2"/>
        <a:buChar char="l"/>
        <a:defRPr sz="1846" kern="1200">
          <a:solidFill>
            <a:schemeClr val="tx1"/>
          </a:solidFill>
          <a:latin typeface="Arial" pitchFamily="34" charset="0"/>
          <a:ea typeface="微軟正黑體" pitchFamily="34" charset="-120"/>
          <a:cs typeface="Arial" pitchFamily="34" charset="0"/>
        </a:defRPr>
      </a:lvl2pPr>
      <a:lvl3pPr marL="1055103" indent="-211021" algn="l" defTabSz="844083" rtl="0" eaLnBrk="1" latinLnBrk="0" hangingPunct="1">
        <a:spcBef>
          <a:spcPts val="0"/>
        </a:spcBef>
        <a:spcAft>
          <a:spcPts val="1108"/>
        </a:spcAft>
        <a:buSzPct val="65000"/>
        <a:buFont typeface="Wingdings" pitchFamily="2" charset="2"/>
        <a:buChar char="u"/>
        <a:defRPr sz="1846" kern="1200">
          <a:solidFill>
            <a:schemeClr val="tx1"/>
          </a:solidFill>
          <a:latin typeface="Arial" pitchFamily="34" charset="0"/>
          <a:ea typeface="微軟正黑體" pitchFamily="34" charset="-120"/>
          <a:cs typeface="Arial" pitchFamily="34" charset="0"/>
        </a:defRPr>
      </a:lvl3pPr>
      <a:lvl4pPr marL="1477145" indent="-211021" algn="l" defTabSz="844083" rtl="0" eaLnBrk="1" latinLnBrk="0" hangingPunct="1">
        <a:spcBef>
          <a:spcPts val="0"/>
        </a:spcBef>
        <a:spcAft>
          <a:spcPts val="1108"/>
        </a:spcAft>
        <a:buFont typeface="Arial" pitchFamily="34" charset="0"/>
        <a:buChar char="–"/>
        <a:defRPr sz="1846" kern="1200">
          <a:solidFill>
            <a:schemeClr val="tx1"/>
          </a:solidFill>
          <a:latin typeface="Arial" pitchFamily="34" charset="0"/>
          <a:ea typeface="微軟正黑體" pitchFamily="34" charset="-120"/>
          <a:cs typeface="Arial" pitchFamily="34" charset="0"/>
        </a:defRPr>
      </a:lvl4pPr>
      <a:lvl5pPr marL="1899186" indent="-211021" algn="l" defTabSz="844083" rtl="0" eaLnBrk="1" latinLnBrk="0" hangingPunct="1">
        <a:spcBef>
          <a:spcPts val="0"/>
        </a:spcBef>
        <a:spcAft>
          <a:spcPts val="1108"/>
        </a:spcAft>
        <a:buFont typeface="Arial" pitchFamily="34" charset="0"/>
        <a:buChar char="»"/>
        <a:defRPr sz="1846" kern="1200">
          <a:solidFill>
            <a:schemeClr val="tx1"/>
          </a:solidFill>
          <a:latin typeface="Arial" pitchFamily="34" charset="0"/>
          <a:ea typeface="微軟正黑體" pitchFamily="34" charset="-120"/>
          <a:cs typeface="Arial" pitchFamily="34" charset="0"/>
        </a:defRPr>
      </a:lvl5pPr>
      <a:lvl6pPr marL="2321227" indent="-211021" algn="l" defTabSz="844083" rtl="0" eaLnBrk="1" latinLnBrk="0" hangingPunct="1">
        <a:spcBef>
          <a:spcPct val="20000"/>
        </a:spcBef>
        <a:buFont typeface="Arial" pitchFamily="34" charset="0"/>
        <a:buChar char="•"/>
        <a:defRPr sz="1846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9" indent="-211021" algn="l" defTabSz="844083" rtl="0" eaLnBrk="1" latinLnBrk="0" hangingPunct="1">
        <a:spcBef>
          <a:spcPct val="20000"/>
        </a:spcBef>
        <a:buFont typeface="Arial" pitchFamily="34" charset="0"/>
        <a:buChar char="•"/>
        <a:defRPr sz="1846" kern="1200">
          <a:solidFill>
            <a:schemeClr val="tx1"/>
          </a:solidFill>
          <a:latin typeface="+mn-lt"/>
          <a:ea typeface="+mn-ea"/>
          <a:cs typeface="+mn-cs"/>
        </a:defRPr>
      </a:lvl7pPr>
      <a:lvl8pPr marL="3165310" indent="-211021" algn="l" defTabSz="844083" rtl="0" eaLnBrk="1" latinLnBrk="0" hangingPunct="1">
        <a:spcBef>
          <a:spcPct val="20000"/>
        </a:spcBef>
        <a:buFont typeface="Arial" pitchFamily="34" charset="0"/>
        <a:buChar char="•"/>
        <a:defRPr sz="1846" kern="1200">
          <a:solidFill>
            <a:schemeClr val="tx1"/>
          </a:solidFill>
          <a:latin typeface="+mn-lt"/>
          <a:ea typeface="+mn-ea"/>
          <a:cs typeface="+mn-cs"/>
        </a:defRPr>
      </a:lvl8pPr>
      <a:lvl9pPr marL="3587351" indent="-211021" algn="l" defTabSz="844083" rtl="0" eaLnBrk="1" latinLnBrk="0" hangingPunct="1">
        <a:spcBef>
          <a:spcPct val="20000"/>
        </a:spcBef>
        <a:buFont typeface="Arial" pitchFamily="34" charset="0"/>
        <a:buChar char="•"/>
        <a:defRPr sz="184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1pPr>
      <a:lvl2pPr marL="422041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2pPr>
      <a:lvl3pPr marL="844083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3pPr>
      <a:lvl4pPr marL="1266124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4pPr>
      <a:lvl5pPr marL="1688165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5pPr>
      <a:lvl6pPr marL="2110207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6pPr>
      <a:lvl7pPr marL="2532248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7pPr>
      <a:lvl8pPr marL="2954289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8pPr>
      <a:lvl9pPr marL="3376331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5.w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wmf"/><Relationship Id="rId3" Type="http://schemas.openxmlformats.org/officeDocument/2006/relationships/oleObject" Target="../embeddings/oleObject6.bin"/><Relationship Id="rId7" Type="http://schemas.openxmlformats.org/officeDocument/2006/relationships/oleObject" Target="../embeddings/oleObject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23.wmf"/><Relationship Id="rId5" Type="http://schemas.openxmlformats.org/officeDocument/2006/relationships/oleObject" Target="../embeddings/oleObject7.bin"/><Relationship Id="rId4" Type="http://schemas.openxmlformats.org/officeDocument/2006/relationships/image" Target="../media/image22.w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25.wm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9.png"/><Relationship Id="rId4" Type="http://schemas.openxmlformats.org/officeDocument/2006/relationships/image" Target="../media/image27.w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28.w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29.w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7" Type="http://schemas.openxmlformats.org/officeDocument/2006/relationships/image" Target="../media/image31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14.bin"/><Relationship Id="rId5" Type="http://schemas.openxmlformats.org/officeDocument/2006/relationships/image" Target="../media/image32.png"/><Relationship Id="rId4" Type="http://schemas.openxmlformats.org/officeDocument/2006/relationships/image" Target="../media/image30.w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30.png"/><Relationship Id="rId4" Type="http://schemas.openxmlformats.org/officeDocument/2006/relationships/image" Target="../media/image34.w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5" Type="http://schemas.openxmlformats.org/officeDocument/2006/relationships/image" Target="../media/image320.png"/><Relationship Id="rId4" Type="http://schemas.openxmlformats.org/officeDocument/2006/relationships/image" Target="../media/image35.w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5" Type="http://schemas.openxmlformats.org/officeDocument/2006/relationships/image" Target="../media/image38.png"/><Relationship Id="rId4" Type="http://schemas.openxmlformats.org/officeDocument/2006/relationships/image" Target="../media/image36.w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37.wmf"/><Relationship Id="rId5" Type="http://schemas.openxmlformats.org/officeDocument/2006/relationships/oleObject" Target="../embeddings/oleObject18.bin"/><Relationship Id="rId4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4" Type="http://schemas.openxmlformats.org/officeDocument/2006/relationships/image" Target="../media/image43.wmf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46.wmf"/><Relationship Id="rId5" Type="http://schemas.openxmlformats.org/officeDocument/2006/relationships/oleObject" Target="../embeddings/oleObject21.bin"/><Relationship Id="rId4" Type="http://schemas.openxmlformats.org/officeDocument/2006/relationships/image" Target="../media/image45.w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48.wmf"/><Relationship Id="rId5" Type="http://schemas.openxmlformats.org/officeDocument/2006/relationships/oleObject" Target="../embeddings/oleObject23.bin"/><Relationship Id="rId4" Type="http://schemas.openxmlformats.org/officeDocument/2006/relationships/image" Target="../media/image47.w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1.png"/><Relationship Id="rId4" Type="http://schemas.openxmlformats.org/officeDocument/2006/relationships/image" Target="../media/image10.w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wmf"/><Relationship Id="rId3" Type="http://schemas.openxmlformats.org/officeDocument/2006/relationships/oleObject" Target="../embeddings/oleObject2.bin"/><Relationship Id="rId7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3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12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3864989" y="2019645"/>
            <a:ext cx="6583301" cy="3970607"/>
          </a:xfrm>
        </p:spPr>
        <p:txBody>
          <a:bodyPr/>
          <a:lstStyle/>
          <a:p>
            <a:pPr algn="ctr"/>
            <a:r>
              <a:rPr lang="zh-TW" altLang="zh-TW" sz="2400" dirty="0">
                <a:solidFill>
                  <a:srgbClr val="000000"/>
                </a:solidFill>
                <a:effectLst/>
              </a:rPr>
              <a:t>聲學傳遞函數盲估計以應用於去混響、聲源分離以及增強</a:t>
            </a:r>
            <a:br>
              <a:rPr lang="en-US" altLang="zh-TW" sz="2400" dirty="0">
                <a:solidFill>
                  <a:srgbClr val="000000"/>
                </a:solidFill>
                <a:effectLst/>
              </a:rPr>
            </a:br>
            <a:r>
              <a:rPr lang="en-US" altLang="zh-TW" sz="2400" kern="0" dirty="0">
                <a:effectLst/>
              </a:rPr>
              <a:t>Blind estimation of acoustic transfer functions with application to signal dereverberation, source separation, and speech enhancement</a:t>
            </a:r>
            <a:br>
              <a:rPr lang="en-US" altLang="zh-TW" dirty="0"/>
            </a:br>
            <a:r>
              <a:rPr lang="en-US" altLang="zh-TW" sz="2000" b="0" dirty="0">
                <a:solidFill>
                  <a:srgbClr val="8A0045"/>
                </a:solidFill>
              </a:rPr>
              <a:t>Date</a:t>
            </a:r>
            <a:r>
              <a:rPr lang="zh-TW" altLang="en-US" sz="2000" b="0" dirty="0">
                <a:solidFill>
                  <a:srgbClr val="8A0045"/>
                </a:solidFill>
              </a:rPr>
              <a:t>：</a:t>
            </a:r>
            <a:r>
              <a:rPr lang="en-US" altLang="zh-TW" sz="2000" b="0" dirty="0">
                <a:solidFill>
                  <a:srgbClr val="8A0045"/>
                </a:solidFill>
              </a:rPr>
              <a:t>2024. 07. 24</a:t>
            </a:r>
            <a:endParaRPr lang="zh-TW" altLang="en-US" sz="2000" dirty="0">
              <a:solidFill>
                <a:srgbClr val="8A0045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284985" y="5842696"/>
            <a:ext cx="2740741" cy="1024633"/>
          </a:xfrm>
        </p:spPr>
        <p:txBody>
          <a:bodyPr>
            <a:noAutofit/>
          </a:bodyPr>
          <a:lstStyle/>
          <a:p>
            <a:pPr algn="just"/>
            <a:r>
              <a:rPr lang="en-US" altLang="zh-TW" sz="2000" dirty="0">
                <a:solidFill>
                  <a:schemeClr val="tx1"/>
                </a:solidFill>
                <a:cs typeface="Times New Roman" panose="02020603050405020304" pitchFamily="18" charset="0"/>
              </a:rPr>
              <a:t>Telecom Electroacoustics Audio(TEA) Lab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B2DF9-BA02-4897-9B8C-8088DB42A5D8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2024/7/16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DEE41B5E-4123-48A6-87E8-D5FDD810F68E}"/>
              </a:ext>
            </a:extLst>
          </p:cNvPr>
          <p:cNvSpPr txBox="1"/>
          <p:nvPr/>
        </p:nvSpPr>
        <p:spPr>
          <a:xfrm>
            <a:off x="4106788" y="6001069"/>
            <a:ext cx="534644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TW" sz="20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Presenter: </a:t>
            </a:r>
            <a:r>
              <a:rPr lang="zh-TW" alt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袁安志</a:t>
            </a:r>
            <a:r>
              <a:rPr lang="en-US" altLang="zh-TW" sz="20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</a:p>
          <a:p>
            <a:pPr algn="just"/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Research supervisor </a:t>
            </a:r>
            <a:r>
              <a:rPr lang="en-US" altLang="zh-TW" sz="20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 </a:t>
            </a:r>
            <a:r>
              <a:rPr lang="zh-TW" alt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白明憲</a:t>
            </a:r>
            <a:endParaRPr lang="en-US" altLang="zh-TW" sz="2000" dirty="0">
              <a:solidFill>
                <a:schemeClr val="tx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2024/7/16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10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>
          <a:xfrm>
            <a:off x="357907" y="1553365"/>
            <a:ext cx="10335493" cy="5979294"/>
          </a:xfrm>
        </p:spPr>
        <p:txBody>
          <a:bodyPr>
            <a:norm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3200" dirty="0">
                <a:cs typeface="Times New Roman" panose="02020603050405020304" pitchFamily="18" charset="0"/>
              </a:rPr>
              <a:t>Chapter 4 Proposed method</a:t>
            </a:r>
          </a:p>
          <a:p>
            <a:pPr lvl="1">
              <a:lnSpc>
                <a:spcPct val="120000"/>
              </a:lnSpc>
            </a:pPr>
            <a:r>
              <a:rPr lang="en-US" altLang="zh-TW" sz="2400" dirty="0"/>
              <a:t>Flow chart</a:t>
            </a:r>
          </a:p>
          <a:p>
            <a:pPr lvl="1">
              <a:lnSpc>
                <a:spcPct val="120000"/>
              </a:lnSpc>
            </a:pPr>
            <a:r>
              <a:rPr lang="en-US" altLang="zh-TW" sz="2400" dirty="0"/>
              <a:t>TDOA-based source localization</a:t>
            </a:r>
          </a:p>
          <a:p>
            <a:pPr lvl="1">
              <a:lnSpc>
                <a:spcPct val="120000"/>
              </a:lnSpc>
            </a:pPr>
            <a:r>
              <a:rPr lang="en-US" altLang="zh-TW" sz="2400" dirty="0"/>
              <a:t>Pre-processing</a:t>
            </a:r>
          </a:p>
          <a:p>
            <a:pPr lvl="1">
              <a:lnSpc>
                <a:spcPct val="120000"/>
              </a:lnSpc>
            </a:pPr>
            <a:r>
              <a:rPr lang="en-US" altLang="zh-TW" sz="2400" dirty="0"/>
              <a:t>Wiener filter approach</a:t>
            </a:r>
          </a:p>
          <a:p>
            <a:pPr lvl="1">
              <a:lnSpc>
                <a:spcPct val="120000"/>
              </a:lnSpc>
            </a:pPr>
            <a:r>
              <a:rPr lang="en-US" altLang="zh-TW" sz="2400" dirty="0"/>
              <a:t>RLS approach</a:t>
            </a:r>
          </a:p>
          <a:p>
            <a:pPr lvl="1">
              <a:lnSpc>
                <a:spcPct val="120000"/>
              </a:lnSpc>
            </a:pPr>
            <a:r>
              <a:rPr lang="en-US" altLang="zh-TW" sz="2400" dirty="0"/>
              <a:t>Kalman approach</a:t>
            </a:r>
          </a:p>
          <a:p>
            <a:pPr lvl="1">
              <a:lnSpc>
                <a:spcPct val="120000"/>
              </a:lnSpc>
            </a:pPr>
            <a:r>
              <a:rPr lang="en-US" altLang="zh-TW" sz="2400" dirty="0"/>
              <a:t>ATF reconstruction</a:t>
            </a:r>
          </a:p>
          <a:p>
            <a:pPr lvl="1">
              <a:lnSpc>
                <a:spcPct val="120000"/>
              </a:lnSpc>
            </a:pPr>
            <a:r>
              <a:rPr lang="en-US" altLang="zh-TW" sz="2400" dirty="0"/>
              <a:t>Parameters optimization</a:t>
            </a:r>
          </a:p>
          <a:p>
            <a:pPr lvl="1">
              <a:lnSpc>
                <a:spcPct val="120000"/>
              </a:lnSpc>
            </a:pPr>
            <a:endParaRPr lang="en-US" altLang="zh-TW" sz="1600" b="1" dirty="0"/>
          </a:p>
          <a:p>
            <a:endParaRPr lang="en-US" altLang="zh-TW" sz="2400" b="0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18386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04041" y="161067"/>
            <a:ext cx="7123429" cy="633276"/>
          </a:xfrm>
        </p:spPr>
        <p:txBody>
          <a:bodyPr/>
          <a:lstStyle/>
          <a:p>
            <a:r>
              <a:rPr lang="en-US" altLang="zh-TW" dirty="0"/>
              <a:t>Flow chart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2024/7/16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11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33BAECEA-0AFE-476E-871C-F93DB4354F31}"/>
              </a:ext>
            </a:extLst>
          </p:cNvPr>
          <p:cNvSpPr/>
          <p:nvPr/>
        </p:nvSpPr>
        <p:spPr>
          <a:xfrm>
            <a:off x="1089561" y="3516058"/>
            <a:ext cx="1355945" cy="847353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Weighted</a:t>
            </a:r>
          </a:p>
          <a:p>
            <a:pPr algn="ctr"/>
            <a:r>
              <a:rPr lang="en-US" altLang="zh-TW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prediction</a:t>
            </a:r>
          </a:p>
          <a:p>
            <a:pPr algn="ctr"/>
            <a:r>
              <a:rPr lang="en-US" altLang="zh-TW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error (WPE)</a:t>
            </a:r>
            <a:endParaRPr lang="zh-TW" altLang="en-US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矩形: 圓角 17">
            <a:extLst>
              <a:ext uri="{FF2B5EF4-FFF2-40B4-BE49-F238E27FC236}">
                <a16:creationId xmlns:a16="http://schemas.microsoft.com/office/drawing/2014/main" id="{8E09ADC4-33F5-4168-BEF0-90CE1A82078F}"/>
              </a:ext>
            </a:extLst>
          </p:cNvPr>
          <p:cNvSpPr/>
          <p:nvPr/>
        </p:nvSpPr>
        <p:spPr>
          <a:xfrm>
            <a:off x="2657959" y="3668753"/>
            <a:ext cx="1417209" cy="633276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DAS</a:t>
            </a:r>
          </a:p>
          <a:p>
            <a:pPr algn="ctr"/>
            <a:r>
              <a:rPr lang="en-US" altLang="zh-TW" sz="1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beamformer</a:t>
            </a:r>
            <a:endParaRPr lang="zh-TW" altLang="en-US" sz="18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4B61238E-0541-4077-8F66-EC0822F9E6CB}"/>
              </a:ext>
            </a:extLst>
          </p:cNvPr>
          <p:cNvSpPr/>
          <p:nvPr/>
        </p:nvSpPr>
        <p:spPr>
          <a:xfrm>
            <a:off x="4287621" y="3572776"/>
            <a:ext cx="2041709" cy="854537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Three CTF coefficients estimated approach</a:t>
            </a:r>
          </a:p>
        </p:txBody>
      </p:sp>
      <p:sp>
        <p:nvSpPr>
          <p:cNvPr id="26" name="矩形: 圓角 25">
            <a:extLst>
              <a:ext uri="{FF2B5EF4-FFF2-40B4-BE49-F238E27FC236}">
                <a16:creationId xmlns:a16="http://schemas.microsoft.com/office/drawing/2014/main" id="{C950CD88-F51C-4025-A90E-3E8236505487}"/>
              </a:ext>
            </a:extLst>
          </p:cNvPr>
          <p:cNvSpPr/>
          <p:nvPr/>
        </p:nvSpPr>
        <p:spPr>
          <a:xfrm>
            <a:off x="6541783" y="3664944"/>
            <a:ext cx="1599322" cy="633276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ATF reconstruction</a:t>
            </a:r>
            <a:endParaRPr lang="zh-TW" altLang="en-US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矩形: 圓角 27">
            <a:extLst>
              <a:ext uri="{FF2B5EF4-FFF2-40B4-BE49-F238E27FC236}">
                <a16:creationId xmlns:a16="http://schemas.microsoft.com/office/drawing/2014/main" id="{5DFBE93F-DF4C-48E6-9D30-F106516F2521}"/>
              </a:ext>
            </a:extLst>
          </p:cNvPr>
          <p:cNvSpPr/>
          <p:nvPr/>
        </p:nvSpPr>
        <p:spPr>
          <a:xfrm>
            <a:off x="5603527" y="1965635"/>
            <a:ext cx="1451605" cy="646331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Parameters optimization</a:t>
            </a:r>
            <a:endParaRPr lang="zh-TW" altLang="en-US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矩形: 圓角 31">
            <a:extLst>
              <a:ext uri="{FF2B5EF4-FFF2-40B4-BE49-F238E27FC236}">
                <a16:creationId xmlns:a16="http://schemas.microsoft.com/office/drawing/2014/main" id="{96A3C037-CBB7-4950-A410-3469E15D0720}"/>
              </a:ext>
            </a:extLst>
          </p:cNvPr>
          <p:cNvSpPr/>
          <p:nvPr/>
        </p:nvSpPr>
        <p:spPr>
          <a:xfrm>
            <a:off x="8353559" y="3625883"/>
            <a:ext cx="1757284" cy="633276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Acoustic</a:t>
            </a:r>
          </a:p>
          <a:p>
            <a:pPr algn="ctr"/>
            <a:r>
              <a:rPr lang="en-US" altLang="zh-TW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applications</a:t>
            </a:r>
            <a:endParaRPr lang="zh-TW" altLang="en-US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文字方塊 75">
                <a:extLst>
                  <a:ext uri="{FF2B5EF4-FFF2-40B4-BE49-F238E27FC236}">
                    <a16:creationId xmlns:a16="http://schemas.microsoft.com/office/drawing/2014/main" id="{818F8550-0451-43A5-A930-ABAE7F3D2943}"/>
                  </a:ext>
                </a:extLst>
              </p:cNvPr>
              <p:cNvSpPr txBox="1"/>
              <p:nvPr/>
            </p:nvSpPr>
            <p:spPr>
              <a:xfrm>
                <a:off x="2368234" y="1722965"/>
                <a:ext cx="809223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 algn="just" defTabSz="914400">
                  <a:lnSpc>
                    <a:spcPct val="2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zh-TW" altLang="zh-TW" sz="18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</m:sSubSup>
                      <m:r>
                        <a:rPr lang="en-US" altLang="zh-TW" sz="18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sz="1800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zh-TW" sz="18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0" lang="en-US" altLang="zh-TW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6" name="文字方塊 75">
                <a:extLst>
                  <a:ext uri="{FF2B5EF4-FFF2-40B4-BE49-F238E27FC236}">
                    <a16:creationId xmlns:a16="http://schemas.microsoft.com/office/drawing/2014/main" id="{818F8550-0451-43A5-A930-ABAE7F3D29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8234" y="1722965"/>
                <a:ext cx="809223" cy="64633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矩形: 圓角 76">
            <a:extLst>
              <a:ext uri="{FF2B5EF4-FFF2-40B4-BE49-F238E27FC236}">
                <a16:creationId xmlns:a16="http://schemas.microsoft.com/office/drawing/2014/main" id="{5B882B0D-43CD-437E-82AE-E9327AFEF3DF}"/>
              </a:ext>
            </a:extLst>
          </p:cNvPr>
          <p:cNvSpPr/>
          <p:nvPr/>
        </p:nvSpPr>
        <p:spPr>
          <a:xfrm>
            <a:off x="1385270" y="2029694"/>
            <a:ext cx="896094" cy="633276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Signal</a:t>
            </a:r>
          </a:p>
          <a:p>
            <a:pPr algn="ctr"/>
            <a:r>
              <a:rPr lang="en-US" altLang="zh-TW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delay</a:t>
            </a:r>
            <a:endParaRPr lang="zh-TW" altLang="en-US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文字方塊 89">
                <a:extLst>
                  <a:ext uri="{FF2B5EF4-FFF2-40B4-BE49-F238E27FC236}">
                    <a16:creationId xmlns:a16="http://schemas.microsoft.com/office/drawing/2014/main" id="{2A4809C6-A64D-46AC-932E-34B3D45C4F57}"/>
                  </a:ext>
                </a:extLst>
              </p:cNvPr>
              <p:cNvSpPr txBox="1"/>
              <p:nvPr/>
            </p:nvSpPr>
            <p:spPr>
              <a:xfrm>
                <a:off x="-29408" y="4029718"/>
                <a:ext cx="75671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zh-TW" altLang="zh-TW" sz="180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1800" i="1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p>
                        <m:r>
                          <a:rPr lang="en-US" altLang="zh-TW" sz="1800" i="1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𝑚</m:t>
                        </m:r>
                      </m:sup>
                    </m:sSup>
                    <m:r>
                      <a:rPr lang="en-US" altLang="zh-TW" sz="1800" i="1">
                        <a:effectLst/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TW" sz="1800" i="1">
                        <a:effectLst/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altLang="zh-TW" sz="1800" i="1">
                        <a:effectLst/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kumimoji="0" lang="en-US" altLang="zh-TW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zh-TW" alt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0" name="文字方塊 89">
                <a:extLst>
                  <a:ext uri="{FF2B5EF4-FFF2-40B4-BE49-F238E27FC236}">
                    <a16:creationId xmlns:a16="http://schemas.microsoft.com/office/drawing/2014/main" id="{2A4809C6-A64D-46AC-932E-34B3D45C4F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9408" y="4029718"/>
                <a:ext cx="756719" cy="369332"/>
              </a:xfrm>
              <a:prstGeom prst="rect">
                <a:avLst/>
              </a:prstGeom>
              <a:blipFill>
                <a:blip r:embed="rId3"/>
                <a:stretch>
                  <a:fillRect r="-11290" b="-1475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文字方塊 101">
                <a:extLst>
                  <a:ext uri="{FF2B5EF4-FFF2-40B4-BE49-F238E27FC236}">
                    <a16:creationId xmlns:a16="http://schemas.microsoft.com/office/drawing/2014/main" id="{2DF926F7-00C7-4E7C-95DD-AC59A67B6BC9}"/>
                  </a:ext>
                </a:extLst>
              </p:cNvPr>
              <p:cNvSpPr txBox="1"/>
              <p:nvPr/>
            </p:nvSpPr>
            <p:spPr>
              <a:xfrm>
                <a:off x="2071321" y="4397776"/>
                <a:ext cx="108640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zh-TW" altLang="zh-TW" sz="180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TW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𝑊𝑃𝐸</m:t>
                        </m:r>
                      </m:sub>
                      <m:sup>
                        <m:r>
                          <a:rPr lang="en-US" altLang="zh-TW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𝑚</m:t>
                        </m:r>
                      </m:sup>
                    </m:sSubSup>
                    <m:r>
                      <a:rPr lang="en-US" altLang="zh-TW" sz="18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TW" sz="18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altLang="zh-TW" sz="18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TW" sz="18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 </a:t>
                </a:r>
                <a:endParaRPr lang="zh-TW" alt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2" name="文字方塊 101">
                <a:extLst>
                  <a:ext uri="{FF2B5EF4-FFF2-40B4-BE49-F238E27FC236}">
                    <a16:creationId xmlns:a16="http://schemas.microsoft.com/office/drawing/2014/main" id="{2DF926F7-00C7-4E7C-95DD-AC59A67B6B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1321" y="4397776"/>
                <a:ext cx="1086405" cy="369332"/>
              </a:xfrm>
              <a:prstGeom prst="rect">
                <a:avLst/>
              </a:prstGeom>
              <a:blipFill>
                <a:blip r:embed="rId4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4" name="文字方塊 103">
            <a:extLst>
              <a:ext uri="{FF2B5EF4-FFF2-40B4-BE49-F238E27FC236}">
                <a16:creationId xmlns:a16="http://schemas.microsoft.com/office/drawing/2014/main" id="{C6E2C9B2-33CE-42A4-AE82-5BA861657CBC}"/>
              </a:ext>
            </a:extLst>
          </p:cNvPr>
          <p:cNvSpPr txBox="1"/>
          <p:nvPr/>
        </p:nvSpPr>
        <p:spPr>
          <a:xfrm>
            <a:off x="3868149" y="4348920"/>
            <a:ext cx="10864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TW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kumimoji="0" lang="en-US" altLang="zh-TW" sz="1800" b="0" i="1" u="none" strike="noStrike" cap="none" normalizeH="0" baseline="-3000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DAS,p</a:t>
            </a:r>
            <a:endParaRPr lang="zh-TW" altLang="en-US" sz="1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文字方塊 105">
                <a:extLst>
                  <a:ext uri="{FF2B5EF4-FFF2-40B4-BE49-F238E27FC236}">
                    <a16:creationId xmlns:a16="http://schemas.microsoft.com/office/drawing/2014/main" id="{DED49BD1-1AFD-4D98-AA68-FBB82D86F69D}"/>
                  </a:ext>
                </a:extLst>
              </p:cNvPr>
              <p:cNvSpPr txBox="1"/>
              <p:nvPr/>
            </p:nvSpPr>
            <p:spPr>
              <a:xfrm>
                <a:off x="7373962" y="2572049"/>
                <a:ext cx="307016" cy="37760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zh-TW" altLang="zh-TW" sz="180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TW" sz="1800" b="1" i="1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𝐀</m:t>
                        </m:r>
                      </m:e>
                    </m:acc>
                  </m:oMath>
                </a14:m>
                <a:r>
                  <a:rPr kumimoji="0" lang="en-US" altLang="zh-TW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 </a:t>
                </a:r>
                <a:endParaRPr lang="zh-TW" alt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6" name="文字方塊 105">
                <a:extLst>
                  <a:ext uri="{FF2B5EF4-FFF2-40B4-BE49-F238E27FC236}">
                    <a16:creationId xmlns:a16="http://schemas.microsoft.com/office/drawing/2014/main" id="{DED49BD1-1AFD-4D98-AA68-FBB82D86F6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3962" y="2572049"/>
                <a:ext cx="307016" cy="377604"/>
              </a:xfrm>
              <a:prstGeom prst="rect">
                <a:avLst/>
              </a:prstGeom>
              <a:blipFill>
                <a:blip r:embed="rId5"/>
                <a:stretch>
                  <a:fillRect r="-8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文字方塊 107">
                <a:extLst>
                  <a:ext uri="{FF2B5EF4-FFF2-40B4-BE49-F238E27FC236}">
                    <a16:creationId xmlns:a16="http://schemas.microsoft.com/office/drawing/2014/main" id="{10BAECDF-8D51-4908-BDA1-09CAEB7B166F}"/>
                  </a:ext>
                </a:extLst>
              </p:cNvPr>
              <p:cNvSpPr txBox="1"/>
              <p:nvPr/>
            </p:nvSpPr>
            <p:spPr>
              <a:xfrm>
                <a:off x="7527470" y="4327198"/>
                <a:ext cx="144467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zh-TW" altLang="zh-TW" sz="180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zh-TW" altLang="zh-TW" sz="18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sz="1800" i="1">
                                <a:effectLst/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  <a:cs typeface="Times New Roman" panose="02020603050405020304" pitchFamily="18" charset="0"/>
                              </a:rPr>
                              <m:t>𝑔</m:t>
                            </m:r>
                          </m:e>
                        </m:acc>
                      </m:e>
                      <m:sup>
                        <m:r>
                          <a:rPr lang="en-US" altLang="zh-TW" sz="1800" i="1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𝑚</m:t>
                        </m:r>
                      </m:sup>
                    </m:sSup>
                    <m:r>
                      <a:rPr lang="en-US" altLang="zh-TW" sz="1800" i="1">
                        <a:effectLst/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TW" sz="1800" i="1">
                        <a:effectLst/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altLang="zh-TW" sz="1800" i="1">
                        <a:effectLst/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kumimoji="0" lang="en-US" altLang="zh-TW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zh-TW" sz="1800" b="0" i="0" u="none" strike="noStrike" cap="none" normalizeH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TW" altLang="zh-TW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zh-TW" altLang="zh-TW" sz="1800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sz="1800" b="1" i="1">
                                <a:latin typeface="Cambria Math" panose="02040503050406030204" pitchFamily="18" charset="0"/>
                              </a:rPr>
                              <m:t>𝐠</m:t>
                            </m:r>
                          </m:e>
                        </m:acc>
                      </m:e>
                      <m:sup>
                        <m:r>
                          <a:rPr lang="en-US" altLang="zh-TW" sz="1800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endParaRPr lang="zh-TW" alt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8" name="文字方塊 107">
                <a:extLst>
                  <a:ext uri="{FF2B5EF4-FFF2-40B4-BE49-F238E27FC236}">
                    <a16:creationId xmlns:a16="http://schemas.microsoft.com/office/drawing/2014/main" id="{10BAECDF-8D51-4908-BDA1-09CAEB7B16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7470" y="4327198"/>
                <a:ext cx="1444678" cy="369332"/>
              </a:xfrm>
              <a:prstGeom prst="rect">
                <a:avLst/>
              </a:prstGeom>
              <a:blipFill>
                <a:blip r:embed="rId6"/>
                <a:stretch>
                  <a:fillRect t="-10000" r="-5907" b="-2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文字方塊 116">
                <a:extLst>
                  <a:ext uri="{FF2B5EF4-FFF2-40B4-BE49-F238E27FC236}">
                    <a16:creationId xmlns:a16="http://schemas.microsoft.com/office/drawing/2014/main" id="{F163EC0F-9EB2-407E-8F86-08F90544C99B}"/>
                  </a:ext>
                </a:extLst>
              </p:cNvPr>
              <p:cNvSpPr txBox="1"/>
              <p:nvPr/>
            </p:nvSpPr>
            <p:spPr>
              <a:xfrm>
                <a:off x="10070313" y="4242647"/>
                <a:ext cx="67639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zh-TW" altLang="zh-TW" sz="180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TW" sz="1800" b="0" i="1" smtClean="0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𝑠</m:t>
                        </m:r>
                      </m:e>
                    </m:acc>
                    <m:r>
                      <a:rPr lang="en-US" altLang="zh-TW" sz="1800" b="0" i="1" smtClean="0">
                        <a:effectLst/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TW" sz="1800" b="0" i="1" smtClean="0">
                        <a:effectLst/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altLang="zh-TW" sz="1800" b="0" i="1" smtClean="0">
                        <a:effectLst/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kumimoji="0" lang="en-US" altLang="zh-TW" sz="180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 </a:t>
                </a:r>
                <a:endParaRPr lang="zh-TW" alt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7" name="文字方塊 116">
                <a:extLst>
                  <a:ext uri="{FF2B5EF4-FFF2-40B4-BE49-F238E27FC236}">
                    <a16:creationId xmlns:a16="http://schemas.microsoft.com/office/drawing/2014/main" id="{F163EC0F-9EB2-407E-8F86-08F90544C9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70313" y="4242647"/>
                <a:ext cx="676399" cy="369332"/>
              </a:xfrm>
              <a:prstGeom prst="rect">
                <a:avLst/>
              </a:prstGeom>
              <a:blipFill>
                <a:blip r:embed="rId7"/>
                <a:stretch>
                  <a:fillRect t="-4918"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5" name="文字方塊 164">
                <a:extLst>
                  <a:ext uri="{FF2B5EF4-FFF2-40B4-BE49-F238E27FC236}">
                    <a16:creationId xmlns:a16="http://schemas.microsoft.com/office/drawing/2014/main" id="{07D2547D-5362-43D1-8ED8-258D8288B6CB}"/>
                  </a:ext>
                </a:extLst>
              </p:cNvPr>
              <p:cNvSpPr txBox="1"/>
              <p:nvPr/>
            </p:nvSpPr>
            <p:spPr>
              <a:xfrm>
                <a:off x="6282049" y="4363411"/>
                <a:ext cx="307016" cy="37760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zh-TW" altLang="zh-TW" sz="180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TW" sz="1800" b="1" i="1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𝐀</m:t>
                        </m:r>
                      </m:e>
                    </m:acc>
                  </m:oMath>
                </a14:m>
                <a:r>
                  <a:rPr kumimoji="0" lang="en-US" altLang="zh-TW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 </a:t>
                </a:r>
                <a:endParaRPr lang="zh-TW" alt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65" name="文字方塊 164">
                <a:extLst>
                  <a:ext uri="{FF2B5EF4-FFF2-40B4-BE49-F238E27FC236}">
                    <a16:creationId xmlns:a16="http://schemas.microsoft.com/office/drawing/2014/main" id="{07D2547D-5362-43D1-8ED8-258D8288B6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2049" y="4363411"/>
                <a:ext cx="307016" cy="377604"/>
              </a:xfrm>
              <a:prstGeom prst="rect">
                <a:avLst/>
              </a:prstGeom>
              <a:blipFill>
                <a:blip r:embed="rId8"/>
                <a:stretch>
                  <a:fillRect r="-8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直線單箭頭接點 52">
            <a:extLst>
              <a:ext uri="{FF2B5EF4-FFF2-40B4-BE49-F238E27FC236}">
                <a16:creationId xmlns:a16="http://schemas.microsoft.com/office/drawing/2014/main" id="{A863C94E-142A-4BD8-8A59-B23895CE5BC9}"/>
              </a:ext>
            </a:extLst>
          </p:cNvPr>
          <p:cNvCxnSpPr>
            <a:cxnSpLocks/>
          </p:cNvCxnSpPr>
          <p:nvPr/>
        </p:nvCxnSpPr>
        <p:spPr>
          <a:xfrm>
            <a:off x="466218" y="3955269"/>
            <a:ext cx="61670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接點: 肘形 57">
            <a:extLst>
              <a:ext uri="{FF2B5EF4-FFF2-40B4-BE49-F238E27FC236}">
                <a16:creationId xmlns:a16="http://schemas.microsoft.com/office/drawing/2014/main" id="{7ED7FB98-DE00-4942-AD51-F89C307F2915}"/>
              </a:ext>
            </a:extLst>
          </p:cNvPr>
          <p:cNvCxnSpPr>
            <a:cxnSpLocks/>
            <a:endCxn id="32" idx="2"/>
          </p:cNvCxnSpPr>
          <p:nvPr/>
        </p:nvCxnSpPr>
        <p:spPr>
          <a:xfrm flipV="1">
            <a:off x="725766" y="4259159"/>
            <a:ext cx="8506435" cy="862107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接點: 肘形 63">
            <a:extLst>
              <a:ext uri="{FF2B5EF4-FFF2-40B4-BE49-F238E27FC236}">
                <a16:creationId xmlns:a16="http://schemas.microsoft.com/office/drawing/2014/main" id="{DF2C80A7-B41C-43FB-AB9A-745973DB77B2}"/>
              </a:ext>
            </a:extLst>
          </p:cNvPr>
          <p:cNvCxnSpPr>
            <a:stCxn id="77" idx="3"/>
            <a:endCxn id="20" idx="0"/>
          </p:cNvCxnSpPr>
          <p:nvPr/>
        </p:nvCxnSpPr>
        <p:spPr>
          <a:xfrm>
            <a:off x="2281364" y="2346332"/>
            <a:ext cx="3027112" cy="1226444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EFC7D118-DB69-4253-98D8-F270162DB1E5}"/>
              </a:ext>
            </a:extLst>
          </p:cNvPr>
          <p:cNvCxnSpPr>
            <a:cxnSpLocks/>
          </p:cNvCxnSpPr>
          <p:nvPr/>
        </p:nvCxnSpPr>
        <p:spPr>
          <a:xfrm flipV="1">
            <a:off x="725766" y="3955269"/>
            <a:ext cx="0" cy="116599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接點: 肘形 70">
            <a:extLst>
              <a:ext uri="{FF2B5EF4-FFF2-40B4-BE49-F238E27FC236}">
                <a16:creationId xmlns:a16="http://schemas.microsoft.com/office/drawing/2014/main" id="{98637038-04F9-481A-B510-C060766A5569}"/>
              </a:ext>
            </a:extLst>
          </p:cNvPr>
          <p:cNvCxnSpPr>
            <a:endCxn id="77" idx="1"/>
          </p:cNvCxnSpPr>
          <p:nvPr/>
        </p:nvCxnSpPr>
        <p:spPr>
          <a:xfrm rot="5400000" flipH="1" flipV="1">
            <a:off x="251050" y="2821049"/>
            <a:ext cx="1608937" cy="659504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線單箭頭接點 73">
            <a:extLst>
              <a:ext uri="{FF2B5EF4-FFF2-40B4-BE49-F238E27FC236}">
                <a16:creationId xmlns:a16="http://schemas.microsoft.com/office/drawing/2014/main" id="{DD5A685A-21DA-480C-8336-C6105F5D7CF2}"/>
              </a:ext>
            </a:extLst>
          </p:cNvPr>
          <p:cNvCxnSpPr>
            <a:cxnSpLocks/>
            <a:stCxn id="32" idx="3"/>
          </p:cNvCxnSpPr>
          <p:nvPr/>
        </p:nvCxnSpPr>
        <p:spPr>
          <a:xfrm>
            <a:off x="10110843" y="3942521"/>
            <a:ext cx="39702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線單箭頭接點 79">
            <a:extLst>
              <a:ext uri="{FF2B5EF4-FFF2-40B4-BE49-F238E27FC236}">
                <a16:creationId xmlns:a16="http://schemas.microsoft.com/office/drawing/2014/main" id="{4B1FBBC7-A306-4E97-AC6C-00F6F4A3C8C2}"/>
              </a:ext>
            </a:extLst>
          </p:cNvPr>
          <p:cNvCxnSpPr/>
          <p:nvPr/>
        </p:nvCxnSpPr>
        <p:spPr>
          <a:xfrm>
            <a:off x="4075168" y="4000044"/>
            <a:ext cx="19176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線單箭頭接點 91">
            <a:extLst>
              <a:ext uri="{FF2B5EF4-FFF2-40B4-BE49-F238E27FC236}">
                <a16:creationId xmlns:a16="http://schemas.microsoft.com/office/drawing/2014/main" id="{B163469D-6243-40C5-9174-44F50A1E93D6}"/>
              </a:ext>
            </a:extLst>
          </p:cNvPr>
          <p:cNvCxnSpPr/>
          <p:nvPr/>
        </p:nvCxnSpPr>
        <p:spPr>
          <a:xfrm>
            <a:off x="6350020" y="3995726"/>
            <a:ext cx="19176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線單箭頭接點 92">
            <a:extLst>
              <a:ext uri="{FF2B5EF4-FFF2-40B4-BE49-F238E27FC236}">
                <a16:creationId xmlns:a16="http://schemas.microsoft.com/office/drawing/2014/main" id="{5D46CE89-B1BC-4547-BCA3-BB2B0655B965}"/>
              </a:ext>
            </a:extLst>
          </p:cNvPr>
          <p:cNvCxnSpPr/>
          <p:nvPr/>
        </p:nvCxnSpPr>
        <p:spPr>
          <a:xfrm>
            <a:off x="8141105" y="3981582"/>
            <a:ext cx="19176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線單箭頭接點 95">
            <a:extLst>
              <a:ext uri="{FF2B5EF4-FFF2-40B4-BE49-F238E27FC236}">
                <a16:creationId xmlns:a16="http://schemas.microsoft.com/office/drawing/2014/main" id="{0B09A68E-C7B9-4957-94CE-9FA41B9470E0}"/>
              </a:ext>
            </a:extLst>
          </p:cNvPr>
          <p:cNvCxnSpPr/>
          <p:nvPr/>
        </p:nvCxnSpPr>
        <p:spPr>
          <a:xfrm>
            <a:off x="2466197" y="3995726"/>
            <a:ext cx="19176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接點: 肘形 81">
            <a:extLst>
              <a:ext uri="{FF2B5EF4-FFF2-40B4-BE49-F238E27FC236}">
                <a16:creationId xmlns:a16="http://schemas.microsoft.com/office/drawing/2014/main" id="{8A08B15F-4DF9-47AC-A53D-3955C09E62B6}"/>
              </a:ext>
            </a:extLst>
          </p:cNvPr>
          <p:cNvCxnSpPr>
            <a:cxnSpLocks/>
            <a:stCxn id="28" idx="3"/>
            <a:endCxn id="26" idx="0"/>
          </p:cNvCxnSpPr>
          <p:nvPr/>
        </p:nvCxnSpPr>
        <p:spPr>
          <a:xfrm>
            <a:off x="7055132" y="2288801"/>
            <a:ext cx="286312" cy="1376143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線單箭頭接點 83">
            <a:extLst>
              <a:ext uri="{FF2B5EF4-FFF2-40B4-BE49-F238E27FC236}">
                <a16:creationId xmlns:a16="http://schemas.microsoft.com/office/drawing/2014/main" id="{FEF59B4B-0F55-4EDB-9B02-72B6BCFFE048}"/>
              </a:ext>
            </a:extLst>
          </p:cNvPr>
          <p:cNvCxnSpPr>
            <a:cxnSpLocks/>
          </p:cNvCxnSpPr>
          <p:nvPr/>
        </p:nvCxnSpPr>
        <p:spPr>
          <a:xfrm flipV="1">
            <a:off x="5945945" y="2611966"/>
            <a:ext cx="0" cy="9573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矩形: 圓角 42">
            <a:extLst>
              <a:ext uri="{FF2B5EF4-FFF2-40B4-BE49-F238E27FC236}">
                <a16:creationId xmlns:a16="http://schemas.microsoft.com/office/drawing/2014/main" id="{4EDA9E2B-135B-4A87-88BF-8EF25077CA04}"/>
              </a:ext>
            </a:extLst>
          </p:cNvPr>
          <p:cNvSpPr/>
          <p:nvPr/>
        </p:nvSpPr>
        <p:spPr>
          <a:xfrm>
            <a:off x="1531778" y="5315404"/>
            <a:ext cx="1672912" cy="795655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TDOA-based source localization</a:t>
            </a:r>
            <a:endParaRPr lang="zh-TW" altLang="en-US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接點: 肘形 6">
            <a:extLst>
              <a:ext uri="{FF2B5EF4-FFF2-40B4-BE49-F238E27FC236}">
                <a16:creationId xmlns:a16="http://schemas.microsoft.com/office/drawing/2014/main" id="{92151CA5-4123-4FA2-9F5C-A482ED2122A7}"/>
              </a:ext>
            </a:extLst>
          </p:cNvPr>
          <p:cNvCxnSpPr>
            <a:cxnSpLocks/>
            <a:stCxn id="43" idx="3"/>
            <a:endCxn id="18" idx="2"/>
          </p:cNvCxnSpPr>
          <p:nvPr/>
        </p:nvCxnSpPr>
        <p:spPr>
          <a:xfrm flipV="1">
            <a:off x="3204690" y="4302029"/>
            <a:ext cx="161874" cy="141120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直線單箭頭接點 47">
            <a:extLst>
              <a:ext uri="{FF2B5EF4-FFF2-40B4-BE49-F238E27FC236}">
                <a16:creationId xmlns:a16="http://schemas.microsoft.com/office/drawing/2014/main" id="{6C98FBCC-6F16-45DF-BD46-5DFAA22A5206}"/>
              </a:ext>
            </a:extLst>
          </p:cNvPr>
          <p:cNvCxnSpPr>
            <a:cxnSpLocks/>
          </p:cNvCxnSpPr>
          <p:nvPr/>
        </p:nvCxnSpPr>
        <p:spPr>
          <a:xfrm>
            <a:off x="915070" y="5731935"/>
            <a:ext cx="61670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字方塊 48">
                <a:extLst>
                  <a:ext uri="{FF2B5EF4-FFF2-40B4-BE49-F238E27FC236}">
                    <a16:creationId xmlns:a16="http://schemas.microsoft.com/office/drawing/2014/main" id="{F697A85D-C13C-4B97-9FCE-13C1D1DFFB35}"/>
                  </a:ext>
                </a:extLst>
              </p:cNvPr>
              <p:cNvSpPr txBox="1"/>
              <p:nvPr/>
            </p:nvSpPr>
            <p:spPr>
              <a:xfrm>
                <a:off x="-88718" y="5885961"/>
                <a:ext cx="2288471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TW" altLang="zh-TW" sz="1800" i="1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zh-TW" sz="1800" i="1"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𝑚</m:t>
                          </m:r>
                        </m:sup>
                      </m:sSup>
                      <m:d>
                        <m:dPr>
                          <m:ctrlPr>
                            <a:rPr lang="en-US" altLang="zh-TW" sz="1800" i="1"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TW" sz="1800" i="1"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𝑛</m:t>
                          </m:r>
                        </m:e>
                      </m:d>
                    </m:oMath>
                  </m:oMathPara>
                </a14:m>
                <a:endParaRPr lang="en-US" altLang="zh-TW" sz="1800" dirty="0"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  <a:p>
                <a:pPr algn="ctr"/>
                <a:r>
                  <a:rPr lang="en-US" altLang="zh-TW" sz="1800" dirty="0"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and</a:t>
                </a:r>
                <a:r>
                  <a:rPr kumimoji="0" lang="en-US" altLang="zh-TW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TW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mics positions</a:t>
                </a:r>
                <a:endParaRPr lang="zh-TW" altLang="en-US" sz="1800" dirty="0"/>
              </a:p>
              <a:p>
                <a:endParaRPr lang="zh-TW" alt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9" name="文字方塊 48">
                <a:extLst>
                  <a:ext uri="{FF2B5EF4-FFF2-40B4-BE49-F238E27FC236}">
                    <a16:creationId xmlns:a16="http://schemas.microsoft.com/office/drawing/2014/main" id="{F697A85D-C13C-4B97-9FCE-13C1D1DFFB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88718" y="5885961"/>
                <a:ext cx="2288471" cy="92333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文字方塊 50">
            <a:extLst>
              <a:ext uri="{FF2B5EF4-FFF2-40B4-BE49-F238E27FC236}">
                <a16:creationId xmlns:a16="http://schemas.microsoft.com/office/drawing/2014/main" id="{8FC7D8F9-349F-4808-B03F-4690B1767829}"/>
              </a:ext>
            </a:extLst>
          </p:cNvPr>
          <p:cNvSpPr txBox="1"/>
          <p:nvPr/>
        </p:nvSpPr>
        <p:spPr>
          <a:xfrm>
            <a:off x="3377855" y="5356125"/>
            <a:ext cx="15766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source position</a:t>
            </a:r>
            <a:endParaRPr lang="zh-TW" altLang="en-US" sz="1800" dirty="0"/>
          </a:p>
        </p:txBody>
      </p: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9EDDFE38-0D02-4233-A406-F08582C2DBE1}"/>
              </a:ext>
            </a:extLst>
          </p:cNvPr>
          <p:cNvSpPr/>
          <p:nvPr/>
        </p:nvSpPr>
        <p:spPr>
          <a:xfrm>
            <a:off x="924047" y="3451387"/>
            <a:ext cx="3198400" cy="975742"/>
          </a:xfrm>
          <a:prstGeom prst="roundRect">
            <a:avLst/>
          </a:prstGeom>
          <a:noFill/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zh-TW" altLang="en-US" sz="1800"/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4415A69F-D739-43E8-9C07-C830002848A3}"/>
              </a:ext>
            </a:extLst>
          </p:cNvPr>
          <p:cNvSpPr/>
          <p:nvPr/>
        </p:nvSpPr>
        <p:spPr>
          <a:xfrm>
            <a:off x="-170683" y="2949325"/>
            <a:ext cx="29353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385956" lvl="2" indent="-342900">
              <a:buFont typeface="Arial" panose="020B0604020202020204" pitchFamily="34" charset="0"/>
              <a:buChar char="•"/>
            </a:pPr>
            <a:r>
              <a:rPr lang="en-US" altLang="zh-TW" sz="18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Pre-processing</a:t>
            </a:r>
          </a:p>
        </p:txBody>
      </p:sp>
      <p:sp>
        <p:nvSpPr>
          <p:cNvPr id="57" name="矩形: 圓角 56">
            <a:extLst>
              <a:ext uri="{FF2B5EF4-FFF2-40B4-BE49-F238E27FC236}">
                <a16:creationId xmlns:a16="http://schemas.microsoft.com/office/drawing/2014/main" id="{43C79F9B-2710-4AA1-972E-9D2CF0B3EFA9}"/>
              </a:ext>
            </a:extLst>
          </p:cNvPr>
          <p:cNvSpPr/>
          <p:nvPr/>
        </p:nvSpPr>
        <p:spPr>
          <a:xfrm>
            <a:off x="5542224" y="1884328"/>
            <a:ext cx="1599322" cy="854537"/>
          </a:xfrm>
          <a:prstGeom prst="roundRect">
            <a:avLst/>
          </a:prstGeom>
          <a:noFill/>
          <a:ln w="38100" cap="flat" cmpd="sng" algn="ctr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zh-TW" altLang="en-US" sz="1800">
              <a:solidFill>
                <a:srgbClr val="FF0000"/>
              </a:solidFill>
            </a:endParaRPr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F7A956F8-38B8-48CD-A3D4-07C7667CC4CB}"/>
              </a:ext>
            </a:extLst>
          </p:cNvPr>
          <p:cNvSpPr/>
          <p:nvPr/>
        </p:nvSpPr>
        <p:spPr>
          <a:xfrm>
            <a:off x="3819010" y="1398841"/>
            <a:ext cx="4846022" cy="4755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385956" lvl="2" indent="-342900">
              <a:buFont typeface="Arial" panose="020B0604020202020204" pitchFamily="34" charset="0"/>
              <a:buChar char="•"/>
            </a:pPr>
            <a:r>
              <a:rPr lang="en-US" altLang="zh-TW" sz="2000" dirty="0">
                <a:solidFill>
                  <a:srgbClr val="00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Parameters optimization</a:t>
            </a: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2AD7066D-3F4F-4671-9756-AF9ABAF6FCDD}"/>
              </a:ext>
            </a:extLst>
          </p:cNvPr>
          <p:cNvSpPr/>
          <p:nvPr/>
        </p:nvSpPr>
        <p:spPr>
          <a:xfrm>
            <a:off x="6466482" y="3585239"/>
            <a:ext cx="1721905" cy="763682"/>
          </a:xfrm>
          <a:prstGeom prst="roundRect">
            <a:avLst/>
          </a:prstGeom>
          <a:noFill/>
          <a:ln w="381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zh-TW" altLang="en-US" sz="1800">
              <a:solidFill>
                <a:srgbClr val="FFFF00"/>
              </a:solidFill>
            </a:endParaRPr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FECC65DD-54F6-4BAF-BA4A-790CE51E2047}"/>
              </a:ext>
            </a:extLst>
          </p:cNvPr>
          <p:cNvSpPr/>
          <p:nvPr/>
        </p:nvSpPr>
        <p:spPr>
          <a:xfrm>
            <a:off x="5451688" y="3069524"/>
            <a:ext cx="33797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385956" lvl="2" indent="-342900">
              <a:buFont typeface="Arial" panose="020B0604020202020204" pitchFamily="34" charset="0"/>
              <a:buChar char="•"/>
            </a:pPr>
            <a:r>
              <a:rPr lang="en-US" altLang="zh-TW" sz="18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ATF reconstruction</a:t>
            </a:r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5C843165-51F9-4EA9-AABC-8822929C1FC6}"/>
              </a:ext>
            </a:extLst>
          </p:cNvPr>
          <p:cNvSpPr/>
          <p:nvPr/>
        </p:nvSpPr>
        <p:spPr>
          <a:xfrm>
            <a:off x="1901991" y="2425511"/>
            <a:ext cx="610512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385956" lvl="2" indent="-342900">
              <a:buFont typeface="Arial" panose="020B0604020202020204" pitchFamily="34" charset="0"/>
              <a:buChar char="•"/>
            </a:pPr>
            <a:r>
              <a:rPr lang="en-US" altLang="zh-TW" sz="1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Wiener filter approach</a:t>
            </a:r>
          </a:p>
          <a:p>
            <a:pPr marL="1385956" lvl="2" indent="-342900">
              <a:buFont typeface="Arial" panose="020B0604020202020204" pitchFamily="34" charset="0"/>
              <a:buChar char="•"/>
            </a:pPr>
            <a:r>
              <a:rPr lang="en-US" altLang="zh-TW" sz="1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RLS approach</a:t>
            </a:r>
          </a:p>
          <a:p>
            <a:pPr marL="1385956" lvl="2" indent="-342900">
              <a:buFont typeface="Arial" panose="020B0604020202020204" pitchFamily="34" charset="0"/>
              <a:buChar char="•"/>
            </a:pPr>
            <a:r>
              <a:rPr lang="en-US" altLang="zh-TW" sz="1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Kalman filter approach</a:t>
            </a: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84FDB0BD-226B-4F74-A840-4883804D61BC}"/>
              </a:ext>
            </a:extLst>
          </p:cNvPr>
          <p:cNvSpPr/>
          <p:nvPr/>
        </p:nvSpPr>
        <p:spPr>
          <a:xfrm>
            <a:off x="4212320" y="3494464"/>
            <a:ext cx="2177139" cy="1008425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zh-TW" altLang="en-US" sz="1800">
              <a:solidFill>
                <a:srgbClr val="FF0000"/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7A005113-D148-45C8-8E98-5EAA89C8DE2B}"/>
              </a:ext>
            </a:extLst>
          </p:cNvPr>
          <p:cNvSpPr/>
          <p:nvPr/>
        </p:nvSpPr>
        <p:spPr>
          <a:xfrm>
            <a:off x="1452664" y="5230275"/>
            <a:ext cx="1835286" cy="959032"/>
          </a:xfrm>
          <a:prstGeom prst="roundRect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800">
              <a:solidFill>
                <a:srgbClr val="FF0000"/>
              </a:solidFill>
            </a:endParaRPr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9AF8E38B-3120-49D1-8C30-136FE883C5AA}"/>
              </a:ext>
            </a:extLst>
          </p:cNvPr>
          <p:cNvSpPr/>
          <p:nvPr/>
        </p:nvSpPr>
        <p:spPr>
          <a:xfrm>
            <a:off x="1531777" y="6289553"/>
            <a:ext cx="5057287" cy="64633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marL="1385956" lvl="2" indent="-342900">
              <a:buFont typeface="Arial" panose="020B0604020202020204" pitchFamily="34" charset="0"/>
              <a:buChar char="•"/>
            </a:pPr>
            <a:r>
              <a:rPr lang="en-US" altLang="zh-TW" sz="18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TDOA-based source localization</a:t>
            </a:r>
            <a:endParaRPr lang="zh-TW" altLang="en-US" sz="18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385956" lvl="2" indent="-342900">
              <a:buFont typeface="Arial" panose="020B0604020202020204" pitchFamily="34" charset="0"/>
              <a:buChar char="•"/>
            </a:pPr>
            <a:endParaRPr lang="en-US" altLang="zh-TW" sz="1800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42624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0" y="217050"/>
            <a:ext cx="7123429" cy="633276"/>
          </a:xfrm>
        </p:spPr>
        <p:txBody>
          <a:bodyPr/>
          <a:lstStyle/>
          <a:p>
            <a:pPr lvl="1">
              <a:lnSpc>
                <a:spcPct val="120000"/>
              </a:lnSpc>
            </a:pPr>
            <a:r>
              <a:rPr lang="en-US" altLang="zh-TW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TDOA-based source localization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2024/7/16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12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45E62FEB-4026-4A77-87D1-BDC3482A9A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5307" y="638780"/>
            <a:ext cx="3842782" cy="1654302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EDCD33C9-50B4-4E6C-A56C-344273EE2ABF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592" y="2230958"/>
            <a:ext cx="5077885" cy="3099345"/>
          </a:xfrm>
          <a:prstGeom prst="rect">
            <a:avLst/>
          </a:prstGeom>
          <a:noFill/>
        </p:spPr>
      </p:pic>
      <p:graphicFrame>
        <p:nvGraphicFramePr>
          <p:cNvPr id="8" name="物件 7">
            <a:extLst>
              <a:ext uri="{FF2B5EF4-FFF2-40B4-BE49-F238E27FC236}">
                <a16:creationId xmlns:a16="http://schemas.microsoft.com/office/drawing/2014/main" id="{F4A8D65F-B094-45B5-BD72-9A1447A2560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4679494"/>
              </p:ext>
            </p:extLst>
          </p:nvPr>
        </p:nvGraphicFramePr>
        <p:xfrm>
          <a:off x="6260751" y="2813185"/>
          <a:ext cx="4097338" cy="3765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75" name="Equation" r:id="rId5" imgW="2044440" imgH="1879560" progId="Equation.DSMT4">
                  <p:embed/>
                </p:oleObj>
              </mc:Choice>
              <mc:Fallback>
                <p:oleObj name="Equation" r:id="rId5" imgW="2044440" imgH="1879560" progId="Equation.DSMT4">
                  <p:embed/>
                  <p:pic>
                    <p:nvPicPr>
                      <p:cNvPr id="38" name="物件 37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260751" y="2813185"/>
                        <a:ext cx="4097338" cy="3765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250719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0" y="217050"/>
            <a:ext cx="7123429" cy="633276"/>
          </a:xfrm>
        </p:spPr>
        <p:txBody>
          <a:bodyPr/>
          <a:lstStyle/>
          <a:p>
            <a:pPr lvl="1">
              <a:lnSpc>
                <a:spcPct val="120000"/>
              </a:lnSpc>
            </a:pPr>
            <a:r>
              <a:rPr lang="en-US" altLang="zh-TW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TDOA-based source localization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2024/7/16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13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8" name="群組 37">
            <a:extLst>
              <a:ext uri="{FF2B5EF4-FFF2-40B4-BE49-F238E27FC236}">
                <a16:creationId xmlns:a16="http://schemas.microsoft.com/office/drawing/2014/main" id="{58063B21-94D9-4FE1-AB54-90EF46814E51}"/>
              </a:ext>
            </a:extLst>
          </p:cNvPr>
          <p:cNvGrpSpPr/>
          <p:nvPr/>
        </p:nvGrpSpPr>
        <p:grpSpPr>
          <a:xfrm>
            <a:off x="817460" y="892313"/>
            <a:ext cx="6911975" cy="5688632"/>
            <a:chOff x="879491" y="1189191"/>
            <a:chExt cx="6809594" cy="5580954"/>
          </a:xfrm>
        </p:grpSpPr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F8C20A62-8659-4A45-9559-EE967FDDB2D5}"/>
                </a:ext>
              </a:extLst>
            </p:cNvPr>
            <p:cNvSpPr/>
            <p:nvPr/>
          </p:nvSpPr>
          <p:spPr>
            <a:xfrm>
              <a:off x="2195132" y="2390155"/>
              <a:ext cx="1368152" cy="432048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5F6F72C6-B279-46DB-BFFC-70AA23E4E51D}"/>
                </a:ext>
              </a:extLst>
            </p:cNvPr>
            <p:cNvSpPr/>
            <p:nvPr/>
          </p:nvSpPr>
          <p:spPr>
            <a:xfrm>
              <a:off x="6050310" y="1542416"/>
              <a:ext cx="1512168" cy="64807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aphicFrame>
          <p:nvGraphicFramePr>
            <p:cNvPr id="41" name="物件 40">
              <a:extLst>
                <a:ext uri="{FF2B5EF4-FFF2-40B4-BE49-F238E27FC236}">
                  <a16:creationId xmlns:a16="http://schemas.microsoft.com/office/drawing/2014/main" id="{34BC739D-6AAB-4192-BDA1-35E74E988CB4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6659313" y="1189191"/>
            <a:ext cx="288032" cy="37032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2022" name="Equation" r:id="rId3" imgW="177480" imgH="228600" progId="Equation.DSMT4">
                    <p:embed/>
                  </p:oleObj>
                </mc:Choice>
                <mc:Fallback>
                  <p:oleObj name="Equation" r:id="rId3" imgW="177480" imgH="228600" progId="Equation.DSMT4">
                    <p:embed/>
                    <p:pic>
                      <p:nvPicPr>
                        <p:cNvPr id="5" name="物件 4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6659313" y="1189191"/>
                          <a:ext cx="288032" cy="37032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2" name="物件 41">
              <a:extLst>
                <a:ext uri="{FF2B5EF4-FFF2-40B4-BE49-F238E27FC236}">
                  <a16:creationId xmlns:a16="http://schemas.microsoft.com/office/drawing/2014/main" id="{DAC96174-2195-4997-B875-2C111B613E11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693470" y="1999630"/>
            <a:ext cx="371475" cy="3905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2023" name="Equation" r:id="rId5" imgW="228600" imgH="241200" progId="Equation.DSMT4">
                    <p:embed/>
                  </p:oleObj>
                </mc:Choice>
                <mc:Fallback>
                  <p:oleObj name="Equation" r:id="rId5" imgW="228600" imgH="241200" progId="Equation.DSMT4">
                    <p:embed/>
                    <p:pic>
                      <p:nvPicPr>
                        <p:cNvPr id="6" name="物件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93470" y="1999630"/>
                          <a:ext cx="371475" cy="3905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3" name="物件 42">
              <a:extLst>
                <a:ext uri="{FF2B5EF4-FFF2-40B4-BE49-F238E27FC236}">
                  <a16:creationId xmlns:a16="http://schemas.microsoft.com/office/drawing/2014/main" id="{75615B5E-A6CB-4559-A1B4-9073E5CCFDE7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81781642"/>
                </p:ext>
              </p:extLst>
            </p:nvPr>
          </p:nvGraphicFramePr>
          <p:xfrm>
            <a:off x="879491" y="1580720"/>
            <a:ext cx="6809594" cy="51894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2024" name="Equation" r:id="rId7" imgW="4368600" imgH="3327120" progId="Equation.DSMT4">
                    <p:embed/>
                  </p:oleObj>
                </mc:Choice>
                <mc:Fallback>
                  <p:oleObj name="Equation" r:id="rId7" imgW="4368600" imgH="3327120" progId="Equation.DSMT4">
                    <p:embed/>
                    <p:pic>
                      <p:nvPicPr>
                        <p:cNvPr id="4" name="物件 3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879491" y="1580720"/>
                          <a:ext cx="6809594" cy="518942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23755403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0" y="217050"/>
            <a:ext cx="7123429" cy="633276"/>
          </a:xfrm>
        </p:spPr>
        <p:txBody>
          <a:bodyPr/>
          <a:lstStyle/>
          <a:p>
            <a:pPr lvl="1">
              <a:lnSpc>
                <a:spcPct val="120000"/>
              </a:lnSpc>
            </a:pPr>
            <a:r>
              <a:rPr lang="en-US" altLang="zh-TW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TDOA-based source localization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2024/7/16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14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2" name="物件 11">
            <a:extLst>
              <a:ext uri="{FF2B5EF4-FFF2-40B4-BE49-F238E27FC236}">
                <a16:creationId xmlns:a16="http://schemas.microsoft.com/office/drawing/2014/main" id="{1F896B26-0217-4C55-96A7-4804FF0D724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49889868"/>
              </p:ext>
            </p:extLst>
          </p:nvPr>
        </p:nvGraphicFramePr>
        <p:xfrm>
          <a:off x="534670" y="870558"/>
          <a:ext cx="6454775" cy="6184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23" name="Equation" r:id="rId3" imgW="4343400" imgH="4152600" progId="Equation.DSMT4">
                  <p:embed/>
                </p:oleObj>
              </mc:Choice>
              <mc:Fallback>
                <p:oleObj name="Equation" r:id="rId3" imgW="4343400" imgH="4152600" progId="Equation.DSMT4">
                  <p:embed/>
                  <p:pic>
                    <p:nvPicPr>
                      <p:cNvPr id="3" name="物件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4670" y="870558"/>
                        <a:ext cx="6454775" cy="6184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497916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2024/7/16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15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內容版面配置區 5">
            <a:extLst>
              <a:ext uri="{FF2B5EF4-FFF2-40B4-BE49-F238E27FC236}">
                <a16:creationId xmlns:a16="http://schemas.microsoft.com/office/drawing/2014/main" id="{874DDA87-488A-4AFC-B558-7B7DC72502F3}"/>
              </a:ext>
            </a:extLst>
          </p:cNvPr>
          <p:cNvSpPr txBox="1">
            <a:spLocks/>
          </p:cNvSpPr>
          <p:nvPr/>
        </p:nvSpPr>
        <p:spPr>
          <a:xfrm>
            <a:off x="357907" y="1553365"/>
            <a:ext cx="10335493" cy="59792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16531" indent="-316531" algn="l" defTabSz="844083" rtl="0" eaLnBrk="1" latinLnBrk="0" hangingPunct="1">
              <a:spcBef>
                <a:spcPts val="0"/>
              </a:spcBef>
              <a:spcAft>
                <a:spcPts val="1108"/>
              </a:spcAft>
              <a:buSzPct val="85000"/>
              <a:buFont typeface="Arial" panose="020B0604020202020204" pitchFamily="34" charset="0"/>
              <a:buChar char="•"/>
              <a:defRPr sz="2200" b="1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Arial" pitchFamily="34" charset="0"/>
              </a:defRPr>
            </a:lvl1pPr>
            <a:lvl2pPr marL="685817" indent="-263776" algn="l" defTabSz="844083" rtl="0" eaLnBrk="1" latinLnBrk="0" hangingPunct="1">
              <a:lnSpc>
                <a:spcPts val="2900"/>
              </a:lnSpc>
              <a:spcBef>
                <a:spcPts val="0"/>
              </a:spcBef>
              <a:spcAft>
                <a:spcPts val="1108"/>
              </a:spcAft>
              <a:buSzPct val="85000"/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Arial" pitchFamily="34" charset="0"/>
              </a:defRPr>
            </a:lvl2pPr>
            <a:lvl3pPr marL="1055103" indent="-211021" algn="l" defTabSz="844083" rtl="0" eaLnBrk="1" latinLnBrk="0" hangingPunct="1">
              <a:lnSpc>
                <a:spcPts val="2900"/>
              </a:lnSpc>
              <a:spcBef>
                <a:spcPts val="0"/>
              </a:spcBef>
              <a:spcAft>
                <a:spcPts val="1108"/>
              </a:spcAft>
              <a:buSzPct val="65000"/>
              <a:buFont typeface="Wingdings" pitchFamily="2" charset="2"/>
              <a:buChar char="u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Arial" pitchFamily="34" charset="0"/>
              </a:defRPr>
            </a:lvl3pPr>
            <a:lvl4pPr marL="1477145" indent="-211021" algn="l" defTabSz="844083" rtl="0" eaLnBrk="1" latinLnBrk="0" hangingPunct="1">
              <a:lnSpc>
                <a:spcPts val="2900"/>
              </a:lnSpc>
              <a:spcBef>
                <a:spcPts val="0"/>
              </a:spcBef>
              <a:spcAft>
                <a:spcPts val="1108"/>
              </a:spcAft>
              <a:buFont typeface="Arial" pitchFamily="34" charset="0"/>
              <a:buChar char="–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Arial" pitchFamily="34" charset="0"/>
              </a:defRPr>
            </a:lvl4pPr>
            <a:lvl5pPr marL="1899186" indent="-211021" algn="l" defTabSz="844083" rtl="0" eaLnBrk="1" latinLnBrk="0" hangingPunct="1">
              <a:lnSpc>
                <a:spcPts val="2900"/>
              </a:lnSpc>
              <a:spcBef>
                <a:spcPts val="0"/>
              </a:spcBef>
              <a:spcAft>
                <a:spcPts val="1108"/>
              </a:spcAft>
              <a:buFont typeface="Arial" pitchFamily="34" charset="0"/>
              <a:buChar char="»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Arial" pitchFamily="34" charset="0"/>
              </a:defRPr>
            </a:lvl5pPr>
            <a:lvl6pPr marL="2321227" indent="-211021" algn="l" defTabSz="8440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69" indent="-211021" algn="l" defTabSz="8440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65310" indent="-211021" algn="l" defTabSz="8440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87351" indent="-211021" algn="l" defTabSz="8440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TW" sz="3200" dirty="0">
                <a:cs typeface="Times New Roman" panose="02020603050405020304" pitchFamily="18" charset="0"/>
              </a:rPr>
              <a:t>Pre-processing</a:t>
            </a:r>
          </a:p>
          <a:p>
            <a:pPr lvl="1">
              <a:lnSpc>
                <a:spcPct val="120000"/>
              </a:lnSpc>
            </a:pPr>
            <a:r>
              <a:rPr lang="en-US" altLang="zh-TW" sz="2400" dirty="0"/>
              <a:t>WPE</a:t>
            </a:r>
          </a:p>
          <a:p>
            <a:pPr lvl="2">
              <a:lnSpc>
                <a:spcPct val="120000"/>
              </a:lnSpc>
            </a:pPr>
            <a:r>
              <a:rPr lang="en-US" altLang="zh-TW" dirty="0"/>
              <a:t>Signal formation</a:t>
            </a:r>
          </a:p>
          <a:p>
            <a:pPr lvl="2">
              <a:lnSpc>
                <a:spcPct val="120000"/>
              </a:lnSpc>
            </a:pPr>
            <a:r>
              <a:rPr lang="en-US" altLang="zh-TW" dirty="0"/>
              <a:t>Algorithm for WPE</a:t>
            </a:r>
            <a:endParaRPr lang="en-US" altLang="zh-TW" sz="2400" dirty="0"/>
          </a:p>
          <a:p>
            <a:pPr lvl="1">
              <a:lnSpc>
                <a:spcPct val="120000"/>
              </a:lnSpc>
            </a:pPr>
            <a:r>
              <a:rPr lang="en-US" altLang="zh-TW" sz="2400" dirty="0"/>
              <a:t>DAS Beamformer</a:t>
            </a:r>
            <a:endParaRPr lang="en-US" altLang="zh-TW" sz="1600" dirty="0"/>
          </a:p>
          <a:p>
            <a:endParaRPr lang="en-US" altLang="zh-TW" sz="2400" b="0" dirty="0">
              <a:cs typeface="Times New Roman" panose="02020603050405020304" pitchFamily="18" charset="0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AA5F9CAA-86C4-4809-A9BC-23BCF80787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1209" y="4023182"/>
            <a:ext cx="5912129" cy="2578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2945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0" y="217050"/>
            <a:ext cx="7123429" cy="633276"/>
          </a:xfrm>
        </p:spPr>
        <p:txBody>
          <a:bodyPr/>
          <a:lstStyle/>
          <a:p>
            <a:r>
              <a:rPr lang="en-US" altLang="zh-TW" dirty="0"/>
              <a:t>Signal formation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2024/7/16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16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7" name="物件 6">
            <a:extLst>
              <a:ext uri="{FF2B5EF4-FFF2-40B4-BE49-F238E27FC236}">
                <a16:creationId xmlns:a16="http://schemas.microsoft.com/office/drawing/2014/main" id="{97EE17FE-D5B7-40E6-9D3D-49DC3828174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21862753"/>
              </p:ext>
            </p:extLst>
          </p:nvPr>
        </p:nvGraphicFramePr>
        <p:xfrm>
          <a:off x="877334" y="1158081"/>
          <a:ext cx="2459037" cy="2622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92" name="Equation" r:id="rId3" imgW="1498320" imgH="1600200" progId="Equation.DSMT4">
                  <p:embed/>
                </p:oleObj>
              </mc:Choice>
              <mc:Fallback>
                <p:oleObj name="Equation" r:id="rId3" imgW="1498320" imgH="1600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77334" y="1158081"/>
                        <a:ext cx="2459037" cy="2622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4" name="群組 13">
            <a:extLst>
              <a:ext uri="{FF2B5EF4-FFF2-40B4-BE49-F238E27FC236}">
                <a16:creationId xmlns:a16="http://schemas.microsoft.com/office/drawing/2014/main" id="{D27BCBD1-5E17-483E-A1EB-EABA42FC0B6A}"/>
              </a:ext>
            </a:extLst>
          </p:cNvPr>
          <p:cNvGrpSpPr/>
          <p:nvPr/>
        </p:nvGrpSpPr>
        <p:grpSpPr>
          <a:xfrm>
            <a:off x="4669493" y="1769255"/>
            <a:ext cx="5524701" cy="3795053"/>
            <a:chOff x="5346700" y="800100"/>
            <a:chExt cx="4849973" cy="2967113"/>
          </a:xfrm>
        </p:grpSpPr>
        <p:grpSp>
          <p:nvGrpSpPr>
            <p:cNvPr id="8" name="群組 7">
              <a:extLst>
                <a:ext uri="{FF2B5EF4-FFF2-40B4-BE49-F238E27FC236}">
                  <a16:creationId xmlns:a16="http://schemas.microsoft.com/office/drawing/2014/main" id="{1BE7C392-1347-4F8F-B21E-F7BCACB6A0D0}"/>
                </a:ext>
              </a:extLst>
            </p:cNvPr>
            <p:cNvGrpSpPr/>
            <p:nvPr/>
          </p:nvGrpSpPr>
          <p:grpSpPr>
            <a:xfrm>
              <a:off x="5346700" y="1173296"/>
              <a:ext cx="4692650" cy="2209164"/>
              <a:chOff x="5511799" y="4841625"/>
              <a:chExt cx="4692650" cy="2209164"/>
            </a:xfrm>
          </p:grpSpPr>
          <p:pic>
            <p:nvPicPr>
              <p:cNvPr id="9" name="Picture 4" descr="Example of room impulse response from dEchorate dataset | Download  Scientific Diagram">
                <a:extLst>
                  <a:ext uri="{FF2B5EF4-FFF2-40B4-BE49-F238E27FC236}">
                    <a16:creationId xmlns:a16="http://schemas.microsoft.com/office/drawing/2014/main" id="{AD0F254A-DC26-49A7-BD96-AA30A39C1B3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11799" y="4841625"/>
                <a:ext cx="4692650" cy="22091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06FD7865-D1E0-493F-9178-D137B228B044}"/>
                  </a:ext>
                </a:extLst>
              </p:cNvPr>
              <p:cNvSpPr/>
              <p:nvPr/>
            </p:nvSpPr>
            <p:spPr>
              <a:xfrm>
                <a:off x="6001069" y="4880744"/>
                <a:ext cx="4028756" cy="18801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04813705-1A38-4177-A198-A1E62D28C1E2}"/>
                </a:ext>
              </a:extLst>
            </p:cNvPr>
            <p:cNvSpPr/>
            <p:nvPr/>
          </p:nvSpPr>
          <p:spPr>
            <a:xfrm>
              <a:off x="5504023" y="3131634"/>
              <a:ext cx="4692650" cy="39817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592C6C2F-3D9B-4DBC-BE58-B5257E7F019B}"/>
                </a:ext>
              </a:extLst>
            </p:cNvPr>
            <p:cNvSpPr/>
            <p:nvPr/>
          </p:nvSpPr>
          <p:spPr>
            <a:xfrm rot="5400000">
              <a:off x="4336285" y="1840558"/>
              <a:ext cx="2503486" cy="47683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" name="文字方塊 12">
              <a:extLst>
                <a:ext uri="{FF2B5EF4-FFF2-40B4-BE49-F238E27FC236}">
                  <a16:creationId xmlns:a16="http://schemas.microsoft.com/office/drawing/2014/main" id="{6D9AF080-D528-4BD6-8406-EDCF279E6E13}"/>
                </a:ext>
              </a:extLst>
            </p:cNvPr>
            <p:cNvSpPr txBox="1"/>
            <p:nvPr/>
          </p:nvSpPr>
          <p:spPr>
            <a:xfrm>
              <a:off x="7325678" y="3167375"/>
              <a:ext cx="1424366" cy="3128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000">
                  <a:latin typeface="Times New Roman" panose="02020603050405020304" pitchFamily="18" charset="0"/>
                  <a:cs typeface="Times New Roman" panose="02020603050405020304" pitchFamily="18" charset="0"/>
                </a:rPr>
                <a:t>Time samples</a:t>
              </a:r>
              <a:endParaRPr lang="zh-TW" altLang="en-US" sz="20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5" name="直線接點 14">
              <a:extLst>
                <a:ext uri="{FF2B5EF4-FFF2-40B4-BE49-F238E27FC236}">
                  <a16:creationId xmlns:a16="http://schemas.microsoft.com/office/drawing/2014/main" id="{0E9D31A4-AC51-4B87-9751-D59ABD074F0F}"/>
                </a:ext>
              </a:extLst>
            </p:cNvPr>
            <p:cNvCxnSpPr>
              <a:cxnSpLocks/>
            </p:cNvCxnSpPr>
            <p:nvPr/>
          </p:nvCxnSpPr>
          <p:spPr>
            <a:xfrm>
              <a:off x="6762750" y="800100"/>
              <a:ext cx="0" cy="258236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7" name="文字方塊 16">
              <a:extLst>
                <a:ext uri="{FF2B5EF4-FFF2-40B4-BE49-F238E27FC236}">
                  <a16:creationId xmlns:a16="http://schemas.microsoft.com/office/drawing/2014/main" id="{8F688CD4-BFE0-4A6C-867B-D129206A497B}"/>
                </a:ext>
              </a:extLst>
            </p:cNvPr>
            <p:cNvSpPr txBox="1"/>
            <p:nvPr/>
          </p:nvSpPr>
          <p:spPr>
            <a:xfrm>
              <a:off x="6618496" y="3454392"/>
              <a:ext cx="325351" cy="3128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  <a:endParaRPr lang="zh-TW" alt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738103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0" y="217050"/>
            <a:ext cx="7123429" cy="633276"/>
          </a:xfrm>
        </p:spPr>
        <p:txBody>
          <a:bodyPr/>
          <a:lstStyle/>
          <a:p>
            <a:r>
              <a:rPr lang="en-US" altLang="zh-TW" dirty="0"/>
              <a:t>Signal formation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2024/7/16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17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6" name="物件 15">
            <a:extLst>
              <a:ext uri="{FF2B5EF4-FFF2-40B4-BE49-F238E27FC236}">
                <a16:creationId xmlns:a16="http://schemas.microsoft.com/office/drawing/2014/main" id="{D5D3AE12-8E2A-461A-92E6-DE345CCE3AF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99131516"/>
              </p:ext>
            </p:extLst>
          </p:nvPr>
        </p:nvGraphicFramePr>
        <p:xfrm>
          <a:off x="747850" y="1084295"/>
          <a:ext cx="7911289" cy="50538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50" name="Equation" r:id="rId3" imgW="5168880" imgH="3301920" progId="Equation.DSMT4">
                  <p:embed/>
                </p:oleObj>
              </mc:Choice>
              <mc:Fallback>
                <p:oleObj name="Equation" r:id="rId3" imgW="5168880" imgH="3301920" progId="Equation.DSMT4">
                  <p:embed/>
                  <p:pic>
                    <p:nvPicPr>
                      <p:cNvPr id="16" name="物件 15">
                        <a:extLst>
                          <a:ext uri="{FF2B5EF4-FFF2-40B4-BE49-F238E27FC236}">
                            <a16:creationId xmlns:a16="http://schemas.microsoft.com/office/drawing/2014/main" id="{D5D3AE12-8E2A-461A-92E6-DE345CCE3AF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47850" y="1084295"/>
                        <a:ext cx="7911289" cy="50538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396305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00909" y="207390"/>
            <a:ext cx="7123429" cy="633276"/>
          </a:xfrm>
        </p:spPr>
        <p:txBody>
          <a:bodyPr/>
          <a:lstStyle/>
          <a:p>
            <a:r>
              <a:rPr lang="en-US" altLang="zh-TW" dirty="0"/>
              <a:t>Algorithm for WPE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2024/7/16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18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Rectangle 7">
            <a:extLst>
              <a:ext uri="{FF2B5EF4-FFF2-40B4-BE49-F238E27FC236}">
                <a16:creationId xmlns:a16="http://schemas.microsoft.com/office/drawing/2014/main" id="{CAD9D091-6806-4427-9D0C-A6730F1578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7700" y="1453730"/>
            <a:ext cx="106934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graphicFrame>
        <p:nvGraphicFramePr>
          <p:cNvPr id="6" name="物件 5">
            <a:extLst>
              <a:ext uri="{FF2B5EF4-FFF2-40B4-BE49-F238E27FC236}">
                <a16:creationId xmlns:a16="http://schemas.microsoft.com/office/drawing/2014/main" id="{ABF8EC24-C3D1-4BA0-9716-185BBC7576B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69634441"/>
              </p:ext>
            </p:extLst>
          </p:nvPr>
        </p:nvGraphicFramePr>
        <p:xfrm>
          <a:off x="1301213" y="775816"/>
          <a:ext cx="7520662" cy="63384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758" name="Equation" r:id="rId3" imgW="6045120" imgH="5092560" progId="Equation.DSMT4">
                  <p:embed/>
                </p:oleObj>
              </mc:Choice>
              <mc:Fallback>
                <p:oleObj name="Equation" r:id="rId3" imgW="6045120" imgH="5092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301213" y="775816"/>
                        <a:ext cx="7520662" cy="633843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25926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0" y="217050"/>
            <a:ext cx="7123429" cy="633276"/>
          </a:xfrm>
        </p:spPr>
        <p:txBody>
          <a:bodyPr/>
          <a:lstStyle/>
          <a:p>
            <a:r>
              <a:rPr lang="en-US" altLang="zh-TW" dirty="0"/>
              <a:t>DAS beamformer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2024/7/16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19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8" name="物件 7">
            <a:extLst>
              <a:ext uri="{FF2B5EF4-FFF2-40B4-BE49-F238E27FC236}">
                <a16:creationId xmlns:a16="http://schemas.microsoft.com/office/drawing/2014/main" id="{7F5ACA4A-5705-4D1C-8DA7-611F906A989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2755020"/>
              </p:ext>
            </p:extLst>
          </p:nvPr>
        </p:nvGraphicFramePr>
        <p:xfrm>
          <a:off x="873125" y="1397000"/>
          <a:ext cx="7345363" cy="303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640" name="Equation" r:id="rId3" imgW="5473440" imgH="2260440" progId="Equation.DSMT4">
                  <p:embed/>
                </p:oleObj>
              </mc:Choice>
              <mc:Fallback>
                <p:oleObj name="Equation" r:id="rId3" imgW="5473440" imgH="22604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73125" y="1397000"/>
                        <a:ext cx="7345363" cy="3038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6" name="群組 15">
            <a:extLst>
              <a:ext uri="{FF2B5EF4-FFF2-40B4-BE49-F238E27FC236}">
                <a16:creationId xmlns:a16="http://schemas.microsoft.com/office/drawing/2014/main" id="{6E539CAF-10AC-4B7E-AE30-D4D1D9C514AE}"/>
              </a:ext>
            </a:extLst>
          </p:cNvPr>
          <p:cNvGrpSpPr/>
          <p:nvPr/>
        </p:nvGrpSpPr>
        <p:grpSpPr>
          <a:xfrm>
            <a:off x="7211437" y="4114854"/>
            <a:ext cx="2599987" cy="2865173"/>
            <a:chOff x="7179892" y="3520884"/>
            <a:chExt cx="3268398" cy="3295479"/>
          </a:xfrm>
        </p:grpSpPr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035845FC-F630-4748-8254-D2A0B3492AC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179892" y="3520884"/>
              <a:ext cx="3268398" cy="3180402"/>
            </a:xfrm>
            <a:prstGeom prst="rect">
              <a:avLst/>
            </a:prstGeom>
          </p:spPr>
        </p:pic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8A068DCF-33D2-49AA-8E58-91D47F298748}"/>
                </a:ext>
              </a:extLst>
            </p:cNvPr>
            <p:cNvSpPr/>
            <p:nvPr/>
          </p:nvSpPr>
          <p:spPr>
            <a:xfrm>
              <a:off x="7971446" y="4371975"/>
              <a:ext cx="285750" cy="2857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C574A2EA-DE5C-4203-B181-E4480AA7528C}"/>
                </a:ext>
              </a:extLst>
            </p:cNvPr>
            <p:cNvSpPr/>
            <p:nvPr/>
          </p:nvSpPr>
          <p:spPr>
            <a:xfrm>
              <a:off x="7961921" y="5203255"/>
              <a:ext cx="285750" cy="2857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EC0C8294-4ECC-4CA4-8E9F-46A2FF1ED3EC}"/>
                </a:ext>
              </a:extLst>
            </p:cNvPr>
            <p:cNvSpPr/>
            <p:nvPr/>
          </p:nvSpPr>
          <p:spPr>
            <a:xfrm>
              <a:off x="7533296" y="6011931"/>
              <a:ext cx="2191898" cy="8044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文字方塊 14">
              <a:extLst>
                <a:ext uri="{FF2B5EF4-FFF2-40B4-BE49-F238E27FC236}">
                  <a16:creationId xmlns:a16="http://schemas.microsoft.com/office/drawing/2014/main" id="{4F8800F1-32A3-4E67-8524-E502700F5C48}"/>
                </a:ext>
              </a:extLst>
            </p:cNvPr>
            <p:cNvSpPr txBox="1"/>
            <p:nvPr/>
          </p:nvSpPr>
          <p:spPr>
            <a:xfrm>
              <a:off x="8155947" y="4975055"/>
              <a:ext cx="479999" cy="4248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</a:t>
              </a:r>
              <a:r>
                <a:rPr lang="en-US" altLang="zh-TW" sz="1800" baseline="30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</a:t>
              </a:r>
              <a:endParaRPr lang="zh-TW" altLang="en-US" sz="1800" baseline="30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aphicFrame>
        <p:nvGraphicFramePr>
          <p:cNvPr id="6" name="物件 5">
            <a:extLst>
              <a:ext uri="{FF2B5EF4-FFF2-40B4-BE49-F238E27FC236}">
                <a16:creationId xmlns:a16="http://schemas.microsoft.com/office/drawing/2014/main" id="{895A6410-11C1-41AE-B172-60DDCA6112F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443546"/>
              </p:ext>
            </p:extLst>
          </p:nvPr>
        </p:nvGraphicFramePr>
        <p:xfrm>
          <a:off x="8178800" y="4495800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641" name="Equation" r:id="rId6" imgW="914400" imgH="198720" progId="Equation.DSMT4">
                  <p:embed/>
                </p:oleObj>
              </mc:Choice>
              <mc:Fallback>
                <p:oleObj name="Equation" r:id="rId6" imgW="914400" imgH="1987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8178800" y="4495800"/>
                        <a:ext cx="914400" cy="198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525108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0" y="217050"/>
            <a:ext cx="7123429" cy="633276"/>
          </a:xfrm>
        </p:spPr>
        <p:txBody>
          <a:bodyPr/>
          <a:lstStyle/>
          <a:p>
            <a:r>
              <a:rPr lang="en-US" altLang="zh-TW"/>
              <a:t>Outline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2024/7/16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>
          <a:xfrm>
            <a:off x="556768" y="1025065"/>
            <a:ext cx="10335493" cy="5979294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cs typeface="Times New Roman" panose="02020603050405020304" pitchFamily="18" charset="0"/>
              </a:rPr>
              <a:t>Chapter 1 Introduction</a:t>
            </a:r>
          </a:p>
          <a:p>
            <a:pPr algn="l">
              <a:lnSpc>
                <a:spcPct val="120000"/>
              </a:lnSpc>
            </a:pPr>
            <a:r>
              <a:rPr lang="en-US" altLang="zh-TW" sz="2000" dirty="0">
                <a:cs typeface="Times New Roman" panose="02020603050405020304" pitchFamily="18" charset="0"/>
              </a:rPr>
              <a:t>Chapter 2 </a:t>
            </a:r>
            <a:r>
              <a:rPr lang="en-US" altLang="zh-TW" sz="2000" dirty="0"/>
              <a:t>Baseline approach </a:t>
            </a:r>
          </a:p>
          <a:p>
            <a:pPr algn="l">
              <a:lnSpc>
                <a:spcPct val="120000"/>
              </a:lnSpc>
            </a:pPr>
            <a:r>
              <a:rPr lang="en-US" altLang="zh-TW" sz="2000" dirty="0">
                <a:cs typeface="Times New Roman" panose="02020603050405020304" pitchFamily="18" charset="0"/>
              </a:rPr>
              <a:t>Chapter 3 Signal model</a:t>
            </a:r>
          </a:p>
          <a:p>
            <a:pPr>
              <a:lnSpc>
                <a:spcPct val="120000"/>
              </a:lnSpc>
            </a:pPr>
            <a:r>
              <a:rPr lang="en-US" altLang="zh-TW" sz="2000" dirty="0">
                <a:cs typeface="Times New Roman" panose="02020603050405020304" pitchFamily="18" charset="0"/>
              </a:rPr>
              <a:t>Chapter 4 Proposed method</a:t>
            </a:r>
            <a:endParaRPr lang="en-US" altLang="zh-TW" sz="1600" b="1" dirty="0"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en-US" altLang="zh-TW" sz="2000" dirty="0">
                <a:cs typeface="Times New Roman" panose="02020603050405020304" pitchFamily="18" charset="0"/>
              </a:rPr>
              <a:t>Chapter 5 Simulations</a:t>
            </a:r>
          </a:p>
          <a:p>
            <a:pPr>
              <a:lnSpc>
                <a:spcPct val="120000"/>
              </a:lnSpc>
            </a:pPr>
            <a:r>
              <a:rPr lang="en-US" altLang="zh-TW" sz="2000" dirty="0">
                <a:cs typeface="Times New Roman" panose="02020603050405020304" pitchFamily="18" charset="0"/>
              </a:rPr>
              <a:t>Chapter 6 Experiments</a:t>
            </a:r>
          </a:p>
          <a:p>
            <a:pPr>
              <a:lnSpc>
                <a:spcPct val="120000"/>
              </a:lnSpc>
            </a:pPr>
            <a:r>
              <a:rPr lang="en-US" altLang="zh-TW" sz="2000" dirty="0">
                <a:cs typeface="Times New Roman" panose="02020603050405020304" pitchFamily="18" charset="0"/>
              </a:rPr>
              <a:t>Chapter 7 Conclusions and Future work</a:t>
            </a:r>
          </a:p>
          <a:p>
            <a:pPr>
              <a:lnSpc>
                <a:spcPct val="120000"/>
              </a:lnSpc>
            </a:pPr>
            <a:r>
              <a:rPr lang="en-US" altLang="zh-TW" sz="2000" dirty="0">
                <a:cs typeface="Times New Roman" panose="02020603050405020304" pitchFamily="18" charset="0"/>
              </a:rPr>
              <a:t>References</a:t>
            </a:r>
          </a:p>
          <a:p>
            <a:endParaRPr lang="en-US" altLang="zh-TW" sz="2400" b="0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94971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2024/7/16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內容版面配置區 5">
            <a:extLst>
              <a:ext uri="{FF2B5EF4-FFF2-40B4-BE49-F238E27FC236}">
                <a16:creationId xmlns:a16="http://schemas.microsoft.com/office/drawing/2014/main" id="{874DDA87-488A-4AFC-B558-7B7DC72502F3}"/>
              </a:ext>
            </a:extLst>
          </p:cNvPr>
          <p:cNvSpPr txBox="1">
            <a:spLocks/>
          </p:cNvSpPr>
          <p:nvPr/>
        </p:nvSpPr>
        <p:spPr>
          <a:xfrm>
            <a:off x="357907" y="1553365"/>
            <a:ext cx="10335493" cy="59792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16531" indent="-316531" algn="l" defTabSz="844083" rtl="0" eaLnBrk="1" latinLnBrk="0" hangingPunct="1">
              <a:spcBef>
                <a:spcPts val="0"/>
              </a:spcBef>
              <a:spcAft>
                <a:spcPts val="1108"/>
              </a:spcAft>
              <a:buSzPct val="85000"/>
              <a:buFont typeface="Arial" panose="020B0604020202020204" pitchFamily="34" charset="0"/>
              <a:buChar char="•"/>
              <a:defRPr sz="2200" b="1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Arial" pitchFamily="34" charset="0"/>
              </a:defRPr>
            </a:lvl1pPr>
            <a:lvl2pPr marL="685817" indent="-263776" algn="l" defTabSz="844083" rtl="0" eaLnBrk="1" latinLnBrk="0" hangingPunct="1">
              <a:lnSpc>
                <a:spcPts val="2900"/>
              </a:lnSpc>
              <a:spcBef>
                <a:spcPts val="0"/>
              </a:spcBef>
              <a:spcAft>
                <a:spcPts val="1108"/>
              </a:spcAft>
              <a:buSzPct val="85000"/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Arial" pitchFamily="34" charset="0"/>
              </a:defRPr>
            </a:lvl2pPr>
            <a:lvl3pPr marL="1055103" indent="-211021" algn="l" defTabSz="844083" rtl="0" eaLnBrk="1" latinLnBrk="0" hangingPunct="1">
              <a:lnSpc>
                <a:spcPts val="2900"/>
              </a:lnSpc>
              <a:spcBef>
                <a:spcPts val="0"/>
              </a:spcBef>
              <a:spcAft>
                <a:spcPts val="1108"/>
              </a:spcAft>
              <a:buSzPct val="65000"/>
              <a:buFont typeface="Wingdings" pitchFamily="2" charset="2"/>
              <a:buChar char="u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Arial" pitchFamily="34" charset="0"/>
              </a:defRPr>
            </a:lvl3pPr>
            <a:lvl4pPr marL="1477145" indent="-211021" algn="l" defTabSz="844083" rtl="0" eaLnBrk="1" latinLnBrk="0" hangingPunct="1">
              <a:lnSpc>
                <a:spcPts val="2900"/>
              </a:lnSpc>
              <a:spcBef>
                <a:spcPts val="0"/>
              </a:spcBef>
              <a:spcAft>
                <a:spcPts val="1108"/>
              </a:spcAft>
              <a:buFont typeface="Arial" pitchFamily="34" charset="0"/>
              <a:buChar char="–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Arial" pitchFamily="34" charset="0"/>
              </a:defRPr>
            </a:lvl4pPr>
            <a:lvl5pPr marL="1899186" indent="-211021" algn="l" defTabSz="844083" rtl="0" eaLnBrk="1" latinLnBrk="0" hangingPunct="1">
              <a:lnSpc>
                <a:spcPts val="2900"/>
              </a:lnSpc>
              <a:spcBef>
                <a:spcPts val="0"/>
              </a:spcBef>
              <a:spcAft>
                <a:spcPts val="1108"/>
              </a:spcAft>
              <a:buFont typeface="Arial" pitchFamily="34" charset="0"/>
              <a:buChar char="»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Arial" pitchFamily="34" charset="0"/>
              </a:defRPr>
            </a:lvl5pPr>
            <a:lvl6pPr marL="2321227" indent="-211021" algn="l" defTabSz="8440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69" indent="-211021" algn="l" defTabSz="8440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65310" indent="-211021" algn="l" defTabSz="8440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87351" indent="-211021" algn="l" defTabSz="8440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TW" sz="3200" dirty="0">
                <a:cs typeface="Times New Roman" panose="02020603050405020304" pitchFamily="18" charset="0"/>
              </a:rPr>
              <a:t>Wiener filter approach</a:t>
            </a:r>
          </a:p>
          <a:p>
            <a:r>
              <a:rPr lang="en-US" altLang="zh-TW" sz="3200" dirty="0">
                <a:cs typeface="Times New Roman" panose="02020603050405020304" pitchFamily="18" charset="0"/>
              </a:rPr>
              <a:t>RLS approach</a:t>
            </a:r>
          </a:p>
          <a:p>
            <a:r>
              <a:rPr lang="en-US" altLang="zh-TW" sz="3200" dirty="0">
                <a:cs typeface="Times New Roman" panose="02020603050405020304" pitchFamily="18" charset="0"/>
              </a:rPr>
              <a:t>Kalman filter approach</a:t>
            </a:r>
            <a:endParaRPr lang="en-US" altLang="zh-TW" sz="3200" b="0" dirty="0">
              <a:cs typeface="Times New Roman" panose="02020603050405020304" pitchFamily="18" charset="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B4914465-2D8F-40D9-A610-EB80B87E0A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4180" y="4280922"/>
            <a:ext cx="5700408" cy="2453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6955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0" y="217050"/>
            <a:ext cx="7123429" cy="633276"/>
          </a:xfrm>
        </p:spPr>
        <p:txBody>
          <a:bodyPr/>
          <a:lstStyle/>
          <a:p>
            <a:r>
              <a:rPr lang="en-US" altLang="zh-TW"/>
              <a:t>Wiener filter approach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2024/7/16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21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7" name="物件 6">
            <a:extLst>
              <a:ext uri="{FF2B5EF4-FFF2-40B4-BE49-F238E27FC236}">
                <a16:creationId xmlns:a16="http://schemas.microsoft.com/office/drawing/2014/main" id="{38931BF4-0AD2-4930-BFEE-79A5CDC293A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07313505"/>
              </p:ext>
            </p:extLst>
          </p:nvPr>
        </p:nvGraphicFramePr>
        <p:xfrm>
          <a:off x="949837" y="850326"/>
          <a:ext cx="7462183" cy="6240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21" name="Equation" r:id="rId3" imgW="5676840" imgH="4749480" progId="Equation.DSMT4">
                  <p:embed/>
                </p:oleObj>
              </mc:Choice>
              <mc:Fallback>
                <p:oleObj name="Equation" r:id="rId3" imgW="5676840" imgH="4749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49837" y="850326"/>
                        <a:ext cx="7462183" cy="62402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A17F2937-BBDD-4E1B-8D4A-17EBDCD622DA}"/>
              </a:ext>
            </a:extLst>
          </p:cNvPr>
          <p:cNvCxnSpPr/>
          <p:nvPr/>
        </p:nvCxnSpPr>
        <p:spPr>
          <a:xfrm>
            <a:off x="5670152" y="3134647"/>
            <a:ext cx="6781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>
            <a:extLst>
              <a:ext uri="{FF2B5EF4-FFF2-40B4-BE49-F238E27FC236}">
                <a16:creationId xmlns:a16="http://schemas.microsoft.com/office/drawing/2014/main" id="{95372254-D583-463F-A631-82764432412D}"/>
              </a:ext>
            </a:extLst>
          </p:cNvPr>
          <p:cNvSpPr/>
          <p:nvPr/>
        </p:nvSpPr>
        <p:spPr>
          <a:xfrm>
            <a:off x="6395394" y="2881051"/>
            <a:ext cx="1262705" cy="6332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Recursive average</a:t>
            </a:r>
            <a:endParaRPr lang="zh-TW" altLang="en-US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5C4CC167-8355-4B87-A623-7F24E203960C}"/>
              </a:ext>
            </a:extLst>
          </p:cNvPr>
          <p:cNvCxnSpPr/>
          <p:nvPr/>
        </p:nvCxnSpPr>
        <p:spPr>
          <a:xfrm>
            <a:off x="7658099" y="3134647"/>
            <a:ext cx="6781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FCB91049-6CC8-4E37-A0D5-F558031BD90E}"/>
              </a:ext>
            </a:extLst>
          </p:cNvPr>
          <p:cNvSpPr txBox="1"/>
          <p:nvPr/>
        </p:nvSpPr>
        <p:spPr>
          <a:xfrm>
            <a:off x="5670152" y="2174531"/>
            <a:ext cx="6719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TW" sz="18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d,p</a:t>
            </a:r>
            <a:endParaRPr lang="en-US" altLang="zh-TW" sz="1800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TW" sz="18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DAS,p</a:t>
            </a:r>
            <a:endParaRPr lang="en-US" altLang="zh-TW" sz="1800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D3557489-1CBC-478C-BF23-A2E7AB22CC96}"/>
              </a:ext>
            </a:extLst>
          </p:cNvPr>
          <p:cNvSpPr txBox="1"/>
          <p:nvPr/>
        </p:nvSpPr>
        <p:spPr>
          <a:xfrm>
            <a:off x="7669465" y="2174532"/>
            <a:ext cx="6030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altLang="zh-TW" sz="1800" b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ss</a:t>
            </a:r>
            <a:r>
              <a:rPr lang="en-US" altLang="zh-TW" sz="18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,p</a:t>
            </a:r>
            <a:endParaRPr lang="en-US" altLang="zh-TW" sz="1800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altLang="zh-TW" sz="1800" b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sy</a:t>
            </a:r>
            <a:r>
              <a:rPr lang="en-US" altLang="zh-TW" sz="18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,p</a:t>
            </a:r>
            <a:endParaRPr lang="en-US" altLang="zh-TW" sz="1800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0593ACBE-8A7E-4208-BB3F-6FA27652E14C}"/>
              </a:ext>
            </a:extLst>
          </p:cNvPr>
          <p:cNvSpPr/>
          <p:nvPr/>
        </p:nvSpPr>
        <p:spPr>
          <a:xfrm>
            <a:off x="8352580" y="2881051"/>
            <a:ext cx="1262705" cy="66936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Wiener filtering</a:t>
            </a:r>
            <a:endParaRPr lang="zh-TW" altLang="en-US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75EB7A6D-BE7E-4105-8C8B-11E57AD07F27}"/>
              </a:ext>
            </a:extLst>
          </p:cNvPr>
          <p:cNvCxnSpPr/>
          <p:nvPr/>
        </p:nvCxnSpPr>
        <p:spPr>
          <a:xfrm>
            <a:off x="9616616" y="3134647"/>
            <a:ext cx="6781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F3E7DA1B-F960-48DE-B46C-712E76631311}"/>
                  </a:ext>
                </a:extLst>
              </p:cNvPr>
              <p:cNvSpPr txBox="1"/>
              <p:nvPr/>
            </p:nvSpPr>
            <p:spPr>
              <a:xfrm>
                <a:off x="9698012" y="2412032"/>
                <a:ext cx="435870" cy="4088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800" i="1" smtClean="0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zh-TW" altLang="zh-TW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sz="1800" b="1" i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𝐀</m:t>
                            </m:r>
                          </m:e>
                        </m:acc>
                      </m:e>
                      <m:sub>
                        <m:r>
                          <a:rPr lang="en-US" altLang="zh-TW" sz="1800" b="0" i="1" smtClean="0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kumimoji="0" lang="en-US" altLang="zh-TW" sz="180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 </a:t>
                </a:r>
                <a:endParaRPr lang="zh-TW" alt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F3E7DA1B-F960-48DE-B46C-712E766313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98012" y="2412032"/>
                <a:ext cx="435870" cy="408830"/>
              </a:xfrm>
              <a:prstGeom prst="rect">
                <a:avLst/>
              </a:prstGeom>
              <a:blipFill>
                <a:blip r:embed="rId5"/>
                <a:stretch>
                  <a:fillRect b="-149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057956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直線單箭頭接點 38">
            <a:extLst>
              <a:ext uri="{FF2B5EF4-FFF2-40B4-BE49-F238E27FC236}">
                <a16:creationId xmlns:a16="http://schemas.microsoft.com/office/drawing/2014/main" id="{6A955512-F71B-4A45-954A-463B55C67C7C}"/>
              </a:ext>
            </a:extLst>
          </p:cNvPr>
          <p:cNvCxnSpPr/>
          <p:nvPr/>
        </p:nvCxnSpPr>
        <p:spPr>
          <a:xfrm flipV="1">
            <a:off x="6615417" y="4325565"/>
            <a:ext cx="1192174" cy="1653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0" y="217050"/>
            <a:ext cx="7123429" cy="633276"/>
          </a:xfrm>
        </p:spPr>
        <p:txBody>
          <a:bodyPr/>
          <a:lstStyle/>
          <a:p>
            <a:r>
              <a:rPr lang="en-US" altLang="zh-TW"/>
              <a:t>RLS approach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2024/7/16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22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8" name="物件 7">
            <a:extLst>
              <a:ext uri="{FF2B5EF4-FFF2-40B4-BE49-F238E27FC236}">
                <a16:creationId xmlns:a16="http://schemas.microsoft.com/office/drawing/2014/main" id="{8C3AB325-654F-41D0-8689-D5B31ED05C8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99866134"/>
              </p:ext>
            </p:extLst>
          </p:nvPr>
        </p:nvGraphicFramePr>
        <p:xfrm>
          <a:off x="787370" y="1070717"/>
          <a:ext cx="7051675" cy="4908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39" name="Equation" r:id="rId3" imgW="4927320" imgH="3429000" progId="Equation.DSMT4">
                  <p:embed/>
                </p:oleObj>
              </mc:Choice>
              <mc:Fallback>
                <p:oleObj name="Equation" r:id="rId3" imgW="4927320" imgH="34290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87370" y="1070717"/>
                        <a:ext cx="7051675" cy="4908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567870B9-3561-485F-BB0F-B882D756C6C7}"/>
              </a:ext>
            </a:extLst>
          </p:cNvPr>
          <p:cNvCxnSpPr/>
          <p:nvPr/>
        </p:nvCxnSpPr>
        <p:spPr>
          <a:xfrm>
            <a:off x="5670152" y="5092130"/>
            <a:ext cx="6781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1294509E-1285-48C8-B323-2E45B69079AC}"/>
              </a:ext>
            </a:extLst>
          </p:cNvPr>
          <p:cNvSpPr txBox="1"/>
          <p:nvPr/>
        </p:nvSpPr>
        <p:spPr>
          <a:xfrm>
            <a:off x="5640529" y="4508790"/>
            <a:ext cx="9680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TW" sz="18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DAS,p</a:t>
            </a:r>
            <a:endParaRPr lang="en-US" altLang="zh-TW" sz="1800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3" name="直線單箭頭接點 22">
            <a:extLst>
              <a:ext uri="{FF2B5EF4-FFF2-40B4-BE49-F238E27FC236}">
                <a16:creationId xmlns:a16="http://schemas.microsoft.com/office/drawing/2014/main" id="{420D3266-6BB0-4721-9A47-C748491448E9}"/>
              </a:ext>
            </a:extLst>
          </p:cNvPr>
          <p:cNvCxnSpPr>
            <a:cxnSpLocks/>
          </p:cNvCxnSpPr>
          <p:nvPr/>
        </p:nvCxnSpPr>
        <p:spPr>
          <a:xfrm>
            <a:off x="7658099" y="5092130"/>
            <a:ext cx="86981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橢圓 24">
            <a:extLst>
              <a:ext uri="{FF2B5EF4-FFF2-40B4-BE49-F238E27FC236}">
                <a16:creationId xmlns:a16="http://schemas.microsoft.com/office/drawing/2014/main" id="{81220CC4-B27F-4252-AE26-557A42B240CB}"/>
              </a:ext>
            </a:extLst>
          </p:cNvPr>
          <p:cNvSpPr/>
          <p:nvPr/>
        </p:nvSpPr>
        <p:spPr>
          <a:xfrm>
            <a:off x="8527915" y="4878122"/>
            <a:ext cx="440986" cy="42801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∑</a:t>
            </a: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14C584C0-744E-49B1-902D-42A8940C56D8}"/>
              </a:ext>
            </a:extLst>
          </p:cNvPr>
          <p:cNvSpPr txBox="1"/>
          <p:nvPr/>
        </p:nvSpPr>
        <p:spPr>
          <a:xfrm>
            <a:off x="8279441" y="4651487"/>
            <a:ext cx="2514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endParaRPr lang="en-US" altLang="zh-TW" sz="1800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38596471-77A1-4237-A5C7-4BAE44118743}"/>
              </a:ext>
            </a:extLst>
          </p:cNvPr>
          <p:cNvSpPr txBox="1"/>
          <p:nvPr/>
        </p:nvSpPr>
        <p:spPr>
          <a:xfrm>
            <a:off x="8875871" y="4677042"/>
            <a:ext cx="25146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endParaRPr lang="en-US" altLang="zh-TW" sz="1800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9" name="直線單箭頭接點 28">
            <a:extLst>
              <a:ext uri="{FF2B5EF4-FFF2-40B4-BE49-F238E27FC236}">
                <a16:creationId xmlns:a16="http://schemas.microsoft.com/office/drawing/2014/main" id="{40DD77DA-2F24-4634-A83E-911D98B0F9B8}"/>
              </a:ext>
            </a:extLst>
          </p:cNvPr>
          <p:cNvCxnSpPr>
            <a:cxnSpLocks/>
            <a:endCxn id="25" idx="6"/>
          </p:cNvCxnSpPr>
          <p:nvPr/>
        </p:nvCxnSpPr>
        <p:spPr>
          <a:xfrm flipH="1">
            <a:off x="8968901" y="5092130"/>
            <a:ext cx="7328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9ADF6372-D149-4955-AE70-7A66F5AE64DA}"/>
              </a:ext>
            </a:extLst>
          </p:cNvPr>
          <p:cNvSpPr txBox="1"/>
          <p:nvPr/>
        </p:nvSpPr>
        <p:spPr>
          <a:xfrm>
            <a:off x="9285769" y="4547892"/>
            <a:ext cx="6202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TW" sz="18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d,p</a:t>
            </a:r>
            <a:endParaRPr lang="en-US" altLang="zh-TW" sz="1800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4" name="直線接點 33">
            <a:extLst>
              <a:ext uri="{FF2B5EF4-FFF2-40B4-BE49-F238E27FC236}">
                <a16:creationId xmlns:a16="http://schemas.microsoft.com/office/drawing/2014/main" id="{9899DC59-9D88-459F-8343-EF0A3F9EA2D5}"/>
              </a:ext>
            </a:extLst>
          </p:cNvPr>
          <p:cNvCxnSpPr>
            <a:stCxn id="25" idx="4"/>
          </p:cNvCxnSpPr>
          <p:nvPr/>
        </p:nvCxnSpPr>
        <p:spPr>
          <a:xfrm>
            <a:off x="8748408" y="5306138"/>
            <a:ext cx="0" cy="67312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9C729094-2B39-4C09-BB55-CCB4054AE4E9}"/>
              </a:ext>
            </a:extLst>
          </p:cNvPr>
          <p:cNvCxnSpPr>
            <a:cxnSpLocks/>
          </p:cNvCxnSpPr>
          <p:nvPr/>
        </p:nvCxnSpPr>
        <p:spPr>
          <a:xfrm flipH="1">
            <a:off x="6608597" y="5979267"/>
            <a:ext cx="213981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B0B30ECE-5C69-4C91-B8A6-3A4D03D51200}"/>
                  </a:ext>
                </a:extLst>
              </p:cNvPr>
              <p:cNvSpPr/>
              <p:nvPr/>
            </p:nvSpPr>
            <p:spPr>
              <a:xfrm>
                <a:off x="6395394" y="4838534"/>
                <a:ext cx="1262705" cy="63327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TW" altLang="zh-TW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1800" b="1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𝐀</m:t>
                              </m:r>
                            </m:e>
                          </m:acc>
                        </m:e>
                        <m:sub>
                          <m:r>
                            <a:rPr lang="en-US" altLang="zh-TW" sz="1800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B0B30ECE-5C69-4C91-B8A6-3A4D03D5120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5394" y="4838534"/>
                <a:ext cx="1262705" cy="63327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文字方塊 39">
            <a:extLst>
              <a:ext uri="{FF2B5EF4-FFF2-40B4-BE49-F238E27FC236}">
                <a16:creationId xmlns:a16="http://schemas.microsoft.com/office/drawing/2014/main" id="{E99A6E17-CA25-4028-BFAD-62CF2674FBFE}"/>
              </a:ext>
            </a:extLst>
          </p:cNvPr>
          <p:cNvSpPr txBox="1"/>
          <p:nvPr/>
        </p:nvSpPr>
        <p:spPr>
          <a:xfrm>
            <a:off x="8801429" y="5420006"/>
            <a:ext cx="6202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zh-TW" sz="1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</a:p>
        </p:txBody>
      </p:sp>
    </p:spTree>
    <p:extLst>
      <p:ext uri="{BB962C8B-B14F-4D97-AF65-F5344CB8AC3E}">
        <p14:creationId xmlns:p14="http://schemas.microsoft.com/office/powerpoint/2010/main" val="23633058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0" y="217050"/>
            <a:ext cx="7123429" cy="633276"/>
          </a:xfrm>
        </p:spPr>
        <p:txBody>
          <a:bodyPr/>
          <a:lstStyle/>
          <a:p>
            <a:r>
              <a:rPr lang="en-US" altLang="zh-TW" dirty="0"/>
              <a:t>Kalman filter approach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2024/7/16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23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物件 5">
            <a:extLst>
              <a:ext uri="{FF2B5EF4-FFF2-40B4-BE49-F238E27FC236}">
                <a16:creationId xmlns:a16="http://schemas.microsoft.com/office/drawing/2014/main" id="{645FF315-F56A-4913-BACD-AB0DE713177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59425676"/>
              </p:ext>
            </p:extLst>
          </p:nvPr>
        </p:nvGraphicFramePr>
        <p:xfrm>
          <a:off x="715301" y="1112796"/>
          <a:ext cx="8801100" cy="5907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11" name="Equation" r:id="rId3" imgW="6298920" imgH="4228920" progId="Equation.DSMT4">
                  <p:embed/>
                </p:oleObj>
              </mc:Choice>
              <mc:Fallback>
                <p:oleObj name="Equation" r:id="rId3" imgW="6298920" imgH="42289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15301" y="1112796"/>
                        <a:ext cx="8801100" cy="5907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9" name="群組 28">
            <a:extLst>
              <a:ext uri="{FF2B5EF4-FFF2-40B4-BE49-F238E27FC236}">
                <a16:creationId xmlns:a16="http://schemas.microsoft.com/office/drawing/2014/main" id="{98CE6F15-0969-498D-B880-434F8F51DE2B}"/>
              </a:ext>
            </a:extLst>
          </p:cNvPr>
          <p:cNvGrpSpPr/>
          <p:nvPr/>
        </p:nvGrpSpPr>
        <p:grpSpPr>
          <a:xfrm>
            <a:off x="4663713" y="311434"/>
            <a:ext cx="6036070" cy="2144403"/>
            <a:chOff x="4731878" y="311434"/>
            <a:chExt cx="6036070" cy="2144403"/>
          </a:xfrm>
        </p:grpSpPr>
        <p:cxnSp>
          <p:nvCxnSpPr>
            <p:cNvPr id="7" name="直線單箭頭接點 6">
              <a:extLst>
                <a:ext uri="{FF2B5EF4-FFF2-40B4-BE49-F238E27FC236}">
                  <a16:creationId xmlns:a16="http://schemas.microsoft.com/office/drawing/2014/main" id="{7BC3559D-DEB2-4980-8C31-7F3FF57E94C5}"/>
                </a:ext>
              </a:extLst>
            </p:cNvPr>
            <p:cNvCxnSpPr>
              <a:cxnSpLocks/>
            </p:cNvCxnSpPr>
            <p:nvPr/>
          </p:nvCxnSpPr>
          <p:spPr>
            <a:xfrm>
              <a:off x="5211483" y="1101979"/>
              <a:ext cx="1234713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BBD82EAF-447B-4B49-988E-6C4B835E3443}"/>
                </a:ext>
              </a:extLst>
            </p:cNvPr>
            <p:cNvSpPr/>
            <p:nvPr/>
          </p:nvSpPr>
          <p:spPr>
            <a:xfrm>
              <a:off x="6458938" y="641781"/>
              <a:ext cx="1749332" cy="91861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Measurement update</a:t>
              </a:r>
            </a:p>
            <a:p>
              <a:pPr algn="ctr"/>
              <a:r>
                <a:rPr lang="en-US" altLang="zh-TW" sz="1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(correction)</a:t>
              </a:r>
              <a:endParaRPr lang="zh-TW" alt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DC801E03-40E9-4CF0-ADEF-E145F0448574}"/>
                </a:ext>
              </a:extLst>
            </p:cNvPr>
            <p:cNvSpPr txBox="1"/>
            <p:nvPr/>
          </p:nvSpPr>
          <p:spPr>
            <a:xfrm>
              <a:off x="5490601" y="311434"/>
              <a:ext cx="67197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800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  <a:r>
                <a:rPr lang="en-US" altLang="zh-TW" sz="1800" i="1" baseline="-25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d,p</a:t>
              </a:r>
              <a:endParaRPr lang="en-US" altLang="zh-TW" sz="1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US" altLang="zh-TW" sz="1800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</a:t>
              </a:r>
              <a:r>
                <a:rPr lang="en-US" altLang="zh-TW" sz="1800" i="1" baseline="-25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DAS,p</a:t>
              </a:r>
              <a:endParaRPr lang="en-US" altLang="zh-TW" sz="1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0" name="直線單箭頭接點 9">
              <a:extLst>
                <a:ext uri="{FF2B5EF4-FFF2-40B4-BE49-F238E27FC236}">
                  <a16:creationId xmlns:a16="http://schemas.microsoft.com/office/drawing/2014/main" id="{A1D962F2-CC26-461F-A803-43C8CF21AFC5}"/>
                </a:ext>
              </a:extLst>
            </p:cNvPr>
            <p:cNvCxnSpPr>
              <a:cxnSpLocks/>
              <a:stCxn id="8" idx="3"/>
            </p:cNvCxnSpPr>
            <p:nvPr/>
          </p:nvCxnSpPr>
          <p:spPr>
            <a:xfrm>
              <a:off x="8208270" y="1101090"/>
              <a:ext cx="2305327" cy="88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文字方塊 11">
                  <a:extLst>
                    <a:ext uri="{FF2B5EF4-FFF2-40B4-BE49-F238E27FC236}">
                      <a16:creationId xmlns:a16="http://schemas.microsoft.com/office/drawing/2014/main" id="{1AD4EF99-73CF-4483-83D5-7C75DC98DC42}"/>
                    </a:ext>
                  </a:extLst>
                </p:cNvPr>
                <p:cNvSpPr txBox="1"/>
                <p:nvPr/>
              </p:nvSpPr>
              <p:spPr>
                <a:xfrm>
                  <a:off x="9954934" y="592988"/>
                  <a:ext cx="558663" cy="40536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800" i="1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zh-TW" altLang="zh-TW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TW" sz="1800" b="1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𝐀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TW" sz="1800" b="0" i="1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  <a:cs typeface="Times New Roman" panose="02020603050405020304" pitchFamily="18" charset="0"/>
                              </a:rPr>
                              <m:t>𝑝</m:t>
                            </m:r>
                          </m:sub>
                        </m:sSub>
                      </m:oMath>
                    </m:oMathPara>
                  </a14:m>
                  <a:endParaRPr lang="en-US" altLang="zh-TW" sz="18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2" name="文字方塊 11">
                  <a:extLst>
                    <a:ext uri="{FF2B5EF4-FFF2-40B4-BE49-F238E27FC236}">
                      <a16:creationId xmlns:a16="http://schemas.microsoft.com/office/drawing/2014/main" id="{1AD4EF99-73CF-4483-83D5-7C75DC98DC4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54934" y="592988"/>
                  <a:ext cx="558663" cy="405367"/>
                </a:xfrm>
                <a:prstGeom prst="rect">
                  <a:avLst/>
                </a:prstGeom>
                <a:blipFill>
                  <a:blip r:embed="rId5"/>
                  <a:stretch>
                    <a:fillRect r="-3297" b="-298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4" name="直線接點 23">
              <a:extLst>
                <a:ext uri="{FF2B5EF4-FFF2-40B4-BE49-F238E27FC236}">
                  <a16:creationId xmlns:a16="http://schemas.microsoft.com/office/drawing/2014/main" id="{DF2E7C3F-3BA7-4459-B5AF-1B1628DCAFCB}"/>
                </a:ext>
              </a:extLst>
            </p:cNvPr>
            <p:cNvCxnSpPr>
              <a:cxnSpLocks/>
            </p:cNvCxnSpPr>
            <p:nvPr/>
          </p:nvCxnSpPr>
          <p:spPr>
            <a:xfrm>
              <a:off x="9375986" y="1110356"/>
              <a:ext cx="0" cy="821553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直線接點 25">
              <a:extLst>
                <a:ext uri="{FF2B5EF4-FFF2-40B4-BE49-F238E27FC236}">
                  <a16:creationId xmlns:a16="http://schemas.microsoft.com/office/drawing/2014/main" id="{D8A88995-F696-42DA-8C13-ECEAFE84608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193104" y="1935614"/>
              <a:ext cx="3182882" cy="467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直線單箭頭接點 27">
              <a:extLst>
                <a:ext uri="{FF2B5EF4-FFF2-40B4-BE49-F238E27FC236}">
                  <a16:creationId xmlns:a16="http://schemas.microsoft.com/office/drawing/2014/main" id="{3459B746-2B49-4882-B3CC-E986869271D8}"/>
                </a:ext>
              </a:extLst>
            </p:cNvPr>
            <p:cNvCxnSpPr/>
            <p:nvPr/>
          </p:nvCxnSpPr>
          <p:spPr>
            <a:xfrm flipV="1">
              <a:off x="6193102" y="1119624"/>
              <a:ext cx="0" cy="80301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4" name="文字方塊 33">
              <a:extLst>
                <a:ext uri="{FF2B5EF4-FFF2-40B4-BE49-F238E27FC236}">
                  <a16:creationId xmlns:a16="http://schemas.microsoft.com/office/drawing/2014/main" id="{2EA834B9-E40C-4982-B0F6-723172AD70EE}"/>
                </a:ext>
              </a:extLst>
            </p:cNvPr>
            <p:cNvSpPr txBox="1"/>
            <p:nvPr/>
          </p:nvSpPr>
          <p:spPr>
            <a:xfrm>
              <a:off x="6936485" y="2086505"/>
              <a:ext cx="283674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TW" sz="1800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No time update (prediction)</a:t>
              </a:r>
              <a:endParaRPr lang="zh-TW" altLang="en-US" sz="1800" dirty="0">
                <a:solidFill>
                  <a:srgbClr val="0000FF"/>
                </a:solidFill>
              </a:endParaRPr>
            </a:p>
          </p:txBody>
        </p:sp>
        <p:sp>
          <p:nvSpPr>
            <p:cNvPr id="18" name="文字方塊 17">
              <a:extLst>
                <a:ext uri="{FF2B5EF4-FFF2-40B4-BE49-F238E27FC236}">
                  <a16:creationId xmlns:a16="http://schemas.microsoft.com/office/drawing/2014/main" id="{233FCAD6-6D96-4C51-8A73-BA52C35F46D8}"/>
                </a:ext>
              </a:extLst>
            </p:cNvPr>
            <p:cNvSpPr txBox="1"/>
            <p:nvPr/>
          </p:nvSpPr>
          <p:spPr>
            <a:xfrm>
              <a:off x="4731878" y="1353633"/>
              <a:ext cx="144848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sz="1800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P</a:t>
              </a:r>
              <a:r>
                <a:rPr lang="en-US" altLang="zh-TW" sz="1800" i="1" baseline="-25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Kalman</a:t>
              </a:r>
              <a:r>
                <a:rPr lang="en-US" altLang="zh-TW" sz="1800" baseline="-25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,</a:t>
              </a:r>
              <a:r>
                <a:rPr lang="en-US" altLang="zh-TW" sz="1800" i="1" baseline="-25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p</a:t>
              </a:r>
              <a:r>
                <a:rPr lang="zh-TW" altLang="en-US" sz="18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│</a:t>
              </a:r>
              <a:r>
                <a:rPr lang="en-US" altLang="zh-TW" sz="1800" i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</a:t>
              </a:r>
              <a:r>
                <a:rPr lang="en-US" altLang="zh-TW" sz="18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-1</a:t>
              </a:r>
              <a:endParaRPr lang="zh-TW" altLang="en-US" sz="1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文字方塊 18">
              <a:extLst>
                <a:ext uri="{FF2B5EF4-FFF2-40B4-BE49-F238E27FC236}">
                  <a16:creationId xmlns:a16="http://schemas.microsoft.com/office/drawing/2014/main" id="{87133513-D5F4-4B2F-9627-431EEA283C9A}"/>
                </a:ext>
              </a:extLst>
            </p:cNvPr>
            <p:cNvSpPr txBox="1"/>
            <p:nvPr/>
          </p:nvSpPr>
          <p:spPr>
            <a:xfrm>
              <a:off x="9319465" y="1439607"/>
              <a:ext cx="144848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sz="1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</a:t>
              </a:r>
              <a:r>
                <a:rPr lang="en-US" altLang="zh-TW" sz="1800" i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Kalman</a:t>
              </a:r>
              <a:r>
                <a:rPr lang="en-US" altLang="zh-TW" sz="18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,</a:t>
              </a:r>
              <a:r>
                <a:rPr lang="en-US" altLang="zh-TW" sz="1800" i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p-1</a:t>
              </a:r>
              <a:r>
                <a:rPr lang="zh-TW" altLang="en-US" sz="18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│</a:t>
              </a:r>
              <a:r>
                <a:rPr lang="en-US" altLang="zh-TW" sz="1800" i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</a:t>
              </a:r>
              <a:r>
                <a:rPr lang="en-US" altLang="zh-TW" sz="18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-1</a:t>
              </a:r>
              <a:endParaRPr lang="zh-TW" altLang="en-US" sz="1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" name="文字方塊 20">
              <a:extLst>
                <a:ext uri="{FF2B5EF4-FFF2-40B4-BE49-F238E27FC236}">
                  <a16:creationId xmlns:a16="http://schemas.microsoft.com/office/drawing/2014/main" id="{33D55180-DC0F-43BC-88A9-C70E443C9AA9}"/>
                </a:ext>
              </a:extLst>
            </p:cNvPr>
            <p:cNvSpPr txBox="1"/>
            <p:nvPr/>
          </p:nvSpPr>
          <p:spPr>
            <a:xfrm>
              <a:off x="8136083" y="558961"/>
              <a:ext cx="144848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sz="1800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P</a:t>
              </a:r>
              <a:r>
                <a:rPr lang="en-US" altLang="zh-TW" sz="1800" i="1" baseline="-25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Kalman</a:t>
              </a:r>
              <a:r>
                <a:rPr lang="en-US" altLang="zh-TW" sz="1800" baseline="-25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,</a:t>
              </a:r>
              <a:r>
                <a:rPr lang="en-US" altLang="zh-TW" sz="1800" i="1" baseline="-25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p</a:t>
              </a:r>
              <a:r>
                <a:rPr lang="zh-TW" altLang="en-US" sz="18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│</a:t>
              </a:r>
              <a:r>
                <a:rPr lang="en-US" altLang="zh-TW" sz="1800" i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</a:t>
              </a:r>
              <a:endParaRPr lang="zh-TW" altLang="en-US" sz="1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300497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0" y="217050"/>
            <a:ext cx="7123429" cy="633276"/>
          </a:xfrm>
        </p:spPr>
        <p:txBody>
          <a:bodyPr/>
          <a:lstStyle/>
          <a:p>
            <a:r>
              <a:rPr lang="en-US" altLang="zh-TW"/>
              <a:t>ATF reconstruction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2024/7/16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24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D5B0106B-188F-49BF-BA54-F59A08585C53}"/>
              </a:ext>
            </a:extLst>
          </p:cNvPr>
          <p:cNvGrpSpPr/>
          <p:nvPr/>
        </p:nvGrpSpPr>
        <p:grpSpPr>
          <a:xfrm>
            <a:off x="6912572" y="4204613"/>
            <a:ext cx="3995378" cy="2873451"/>
            <a:chOff x="5109711" y="2967737"/>
            <a:chExt cx="5096775" cy="4051301"/>
          </a:xfrm>
        </p:grpSpPr>
        <p:grpSp>
          <p:nvGrpSpPr>
            <p:cNvPr id="16" name="群組 15">
              <a:extLst>
                <a:ext uri="{FF2B5EF4-FFF2-40B4-BE49-F238E27FC236}">
                  <a16:creationId xmlns:a16="http://schemas.microsoft.com/office/drawing/2014/main" id="{24CD4945-AE81-415A-B2EA-47242B2EEB9E}"/>
                </a:ext>
              </a:extLst>
            </p:cNvPr>
            <p:cNvGrpSpPr/>
            <p:nvPr/>
          </p:nvGrpSpPr>
          <p:grpSpPr>
            <a:xfrm>
              <a:off x="5109711" y="2967737"/>
              <a:ext cx="5096775" cy="4051301"/>
              <a:chOff x="4907213" y="2914319"/>
              <a:chExt cx="5096775" cy="4051301"/>
            </a:xfrm>
          </p:grpSpPr>
          <p:pic>
            <p:nvPicPr>
              <p:cNvPr id="15" name="圖片 14">
                <a:extLst>
                  <a:ext uri="{FF2B5EF4-FFF2-40B4-BE49-F238E27FC236}">
                    <a16:creationId xmlns:a16="http://schemas.microsoft.com/office/drawing/2014/main" id="{11E55A08-5D98-4D70-B45F-37AF15F2AD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907213" y="3143039"/>
                <a:ext cx="5096775" cy="3822581"/>
              </a:xfrm>
              <a:prstGeom prst="rect">
                <a:avLst/>
              </a:prstGeom>
            </p:spPr>
          </p:pic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96CFAF87-0BEA-47D1-A042-B1FDB2CC66F0}"/>
                  </a:ext>
                </a:extLst>
              </p:cNvPr>
              <p:cNvSpPr txBox="1"/>
              <p:nvPr/>
            </p:nvSpPr>
            <p:spPr>
              <a:xfrm>
                <a:off x="7339351" y="2914319"/>
                <a:ext cx="1125887" cy="6509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2400" i="1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δ</a:t>
                </a:r>
                <a:r>
                  <a:rPr lang="en-US" altLang="zh-TW" sz="2400" i="1" baseline="-250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p</a:t>
                </a:r>
                <a:endParaRPr lang="zh-TW" altLang="en-US" dirty="0"/>
              </a:p>
            </p:txBody>
          </p:sp>
        </p:grpSp>
        <p:sp>
          <p:nvSpPr>
            <p:cNvPr id="14" name="文字方塊 13">
              <a:extLst>
                <a:ext uri="{FF2B5EF4-FFF2-40B4-BE49-F238E27FC236}">
                  <a16:creationId xmlns:a16="http://schemas.microsoft.com/office/drawing/2014/main" id="{047FAA0B-913E-409B-A3E0-62F04E42C13D}"/>
                </a:ext>
              </a:extLst>
            </p:cNvPr>
            <p:cNvSpPr txBox="1"/>
            <p:nvPr/>
          </p:nvSpPr>
          <p:spPr>
            <a:xfrm>
              <a:off x="9068882" y="6498878"/>
              <a:ext cx="856325" cy="36884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r>
                <a:rPr lang="en-US" altLang="zh-TW" sz="11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(</a:t>
              </a:r>
              <a:r>
                <a:rPr lang="en-US" altLang="zh-TW" sz="1100" i="1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k</a:t>
              </a:r>
              <a:r>
                <a:rPr lang="en-US" altLang="zh-TW" sz="11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)</a:t>
              </a:r>
              <a:endParaRPr lang="zh-TW" altLang="en-US" sz="1100" dirty="0"/>
            </a:p>
          </p:txBody>
        </p:sp>
      </p:grpSp>
      <p:pic>
        <p:nvPicPr>
          <p:cNvPr id="7" name="圖片 6">
            <a:extLst>
              <a:ext uri="{FF2B5EF4-FFF2-40B4-BE49-F238E27FC236}">
                <a16:creationId xmlns:a16="http://schemas.microsoft.com/office/drawing/2014/main" id="{C3A03180-4A87-452B-B0A7-7BE2601BCB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1932" y="596534"/>
            <a:ext cx="4344554" cy="1919687"/>
          </a:xfrm>
          <a:prstGeom prst="rect">
            <a:avLst/>
          </a:prstGeom>
        </p:spPr>
      </p:pic>
      <p:graphicFrame>
        <p:nvGraphicFramePr>
          <p:cNvPr id="13" name="物件 12">
            <a:extLst>
              <a:ext uri="{FF2B5EF4-FFF2-40B4-BE49-F238E27FC236}">
                <a16:creationId xmlns:a16="http://schemas.microsoft.com/office/drawing/2014/main" id="{8B6B96C6-7D80-4B0D-B465-81CA447BBCD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11535282"/>
              </p:ext>
            </p:extLst>
          </p:nvPr>
        </p:nvGraphicFramePr>
        <p:xfrm>
          <a:off x="676275" y="1219200"/>
          <a:ext cx="6840538" cy="5311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76" name="Equation" r:id="rId5" imgW="4394160" imgH="3682800" progId="Equation.DSMT4">
                  <p:embed/>
                </p:oleObj>
              </mc:Choice>
              <mc:Fallback>
                <p:oleObj name="Equation" r:id="rId5" imgW="4394160" imgH="3682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76275" y="1219200"/>
                        <a:ext cx="6840538" cy="53117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619648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CE0CDAFB-C7AD-4A0D-8947-340BF2FBCE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6471" y="3708274"/>
            <a:ext cx="5667493" cy="2523914"/>
          </a:xfrm>
          <a:prstGeom prst="rect">
            <a:avLst/>
          </a:prstGeom>
        </p:spPr>
      </p:pic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2024/7/16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25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內容版面配置區 5">
            <a:extLst>
              <a:ext uri="{FF2B5EF4-FFF2-40B4-BE49-F238E27FC236}">
                <a16:creationId xmlns:a16="http://schemas.microsoft.com/office/drawing/2014/main" id="{874DDA87-488A-4AFC-B558-7B7DC72502F3}"/>
              </a:ext>
            </a:extLst>
          </p:cNvPr>
          <p:cNvSpPr txBox="1">
            <a:spLocks/>
          </p:cNvSpPr>
          <p:nvPr/>
        </p:nvSpPr>
        <p:spPr>
          <a:xfrm>
            <a:off x="357907" y="1553365"/>
            <a:ext cx="10335493" cy="59792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16531" indent="-316531" algn="l" defTabSz="844083" rtl="0" eaLnBrk="1" latinLnBrk="0" hangingPunct="1">
              <a:spcBef>
                <a:spcPts val="0"/>
              </a:spcBef>
              <a:spcAft>
                <a:spcPts val="1108"/>
              </a:spcAft>
              <a:buSzPct val="85000"/>
              <a:buFont typeface="Arial" panose="020B0604020202020204" pitchFamily="34" charset="0"/>
              <a:buChar char="•"/>
              <a:defRPr sz="2200" b="1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Arial" pitchFamily="34" charset="0"/>
              </a:defRPr>
            </a:lvl1pPr>
            <a:lvl2pPr marL="685817" indent="-263776" algn="l" defTabSz="844083" rtl="0" eaLnBrk="1" latinLnBrk="0" hangingPunct="1">
              <a:lnSpc>
                <a:spcPts val="2900"/>
              </a:lnSpc>
              <a:spcBef>
                <a:spcPts val="0"/>
              </a:spcBef>
              <a:spcAft>
                <a:spcPts val="1108"/>
              </a:spcAft>
              <a:buSzPct val="85000"/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Arial" pitchFamily="34" charset="0"/>
              </a:defRPr>
            </a:lvl2pPr>
            <a:lvl3pPr marL="1055103" indent="-211021" algn="l" defTabSz="844083" rtl="0" eaLnBrk="1" latinLnBrk="0" hangingPunct="1">
              <a:lnSpc>
                <a:spcPts val="2900"/>
              </a:lnSpc>
              <a:spcBef>
                <a:spcPts val="0"/>
              </a:spcBef>
              <a:spcAft>
                <a:spcPts val="1108"/>
              </a:spcAft>
              <a:buSzPct val="65000"/>
              <a:buFont typeface="Wingdings" pitchFamily="2" charset="2"/>
              <a:buChar char="u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Arial" pitchFamily="34" charset="0"/>
              </a:defRPr>
            </a:lvl3pPr>
            <a:lvl4pPr marL="1477145" indent="-211021" algn="l" defTabSz="844083" rtl="0" eaLnBrk="1" latinLnBrk="0" hangingPunct="1">
              <a:lnSpc>
                <a:spcPts val="2900"/>
              </a:lnSpc>
              <a:spcBef>
                <a:spcPts val="0"/>
              </a:spcBef>
              <a:spcAft>
                <a:spcPts val="1108"/>
              </a:spcAft>
              <a:buFont typeface="Arial" pitchFamily="34" charset="0"/>
              <a:buChar char="–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Arial" pitchFamily="34" charset="0"/>
              </a:defRPr>
            </a:lvl4pPr>
            <a:lvl5pPr marL="1899186" indent="-211021" algn="l" defTabSz="844083" rtl="0" eaLnBrk="1" latinLnBrk="0" hangingPunct="1">
              <a:lnSpc>
                <a:spcPts val="2900"/>
              </a:lnSpc>
              <a:spcBef>
                <a:spcPts val="0"/>
              </a:spcBef>
              <a:spcAft>
                <a:spcPts val="1108"/>
              </a:spcAft>
              <a:buFont typeface="Arial" pitchFamily="34" charset="0"/>
              <a:buChar char="»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Arial" pitchFamily="34" charset="0"/>
              </a:defRPr>
            </a:lvl5pPr>
            <a:lvl6pPr marL="2321227" indent="-211021" algn="l" defTabSz="8440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69" indent="-211021" algn="l" defTabSz="8440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65310" indent="-211021" algn="l" defTabSz="8440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87351" indent="-211021" algn="l" defTabSz="8440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TW" sz="3200" dirty="0">
                <a:cs typeface="Times New Roman" panose="02020603050405020304" pitchFamily="18" charset="0"/>
              </a:rPr>
              <a:t>Parameters optimization</a:t>
            </a:r>
            <a:endParaRPr lang="en-US" altLang="zh-TW" sz="3200" b="0" dirty="0">
              <a:cs typeface="Times New Roman" panose="02020603050405020304" pitchFamily="18" charset="0"/>
            </a:endParaRPr>
          </a:p>
          <a:p>
            <a:pPr lvl="1">
              <a:lnSpc>
                <a:spcPct val="120000"/>
              </a:lnSpc>
            </a:pPr>
            <a:r>
              <a:rPr lang="en-US" altLang="zh-TW" sz="2400" dirty="0">
                <a:cs typeface="Times New Roman" panose="02020603050405020304" pitchFamily="18" charset="0"/>
              </a:rPr>
              <a:t>PSO</a:t>
            </a:r>
          </a:p>
          <a:p>
            <a:pPr lvl="2">
              <a:lnSpc>
                <a:spcPct val="120000"/>
              </a:lnSpc>
            </a:pPr>
            <a:r>
              <a:rPr lang="en-US" altLang="zh-TW" dirty="0">
                <a:cs typeface="Times New Roman" panose="02020603050405020304" pitchFamily="18" charset="0"/>
              </a:rPr>
              <a:t>Concept of PSO</a:t>
            </a:r>
          </a:p>
          <a:p>
            <a:pPr lvl="2">
              <a:lnSpc>
                <a:spcPct val="120000"/>
              </a:lnSpc>
            </a:pPr>
            <a:r>
              <a:rPr lang="en-US" altLang="zh-TW" dirty="0">
                <a:cs typeface="Times New Roman" panose="02020603050405020304" pitchFamily="18" charset="0"/>
              </a:rPr>
              <a:t>Flo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w chart of PSO</a:t>
            </a:r>
          </a:p>
          <a:p>
            <a:pPr lvl="2">
              <a:lnSpc>
                <a:spcPct val="120000"/>
              </a:lnSpc>
            </a:pPr>
            <a:r>
              <a:rPr lang="en-US" altLang="zh-TW" dirty="0">
                <a:cs typeface="Times New Roman" panose="02020603050405020304" pitchFamily="18" charset="0"/>
              </a:rPr>
              <a:t>Equations of PSO</a:t>
            </a:r>
          </a:p>
          <a:p>
            <a:pPr lvl="2">
              <a:lnSpc>
                <a:spcPct val="120000"/>
              </a:lnSpc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Which parameter ?</a:t>
            </a:r>
          </a:p>
          <a:p>
            <a:pPr lvl="1">
              <a:lnSpc>
                <a:spcPct val="120000"/>
              </a:lnSpc>
            </a:pPr>
            <a:r>
              <a:rPr lang="en-US" altLang="zh-TW" sz="2400" dirty="0">
                <a:cs typeface="Times New Roman" panose="02020603050405020304" pitchFamily="18" charset="0"/>
              </a:rPr>
              <a:t>ASPSO</a:t>
            </a:r>
          </a:p>
          <a:p>
            <a:pPr lvl="2">
              <a:lnSpc>
                <a:spcPct val="120000"/>
              </a:lnSpc>
            </a:pPr>
            <a:r>
              <a:rPr lang="en-US" altLang="zh-TW" dirty="0">
                <a:cs typeface="Times New Roman" panose="02020603050405020304" pitchFamily="18" charset="0"/>
              </a:rPr>
              <a:t>Flo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w chart of </a:t>
            </a:r>
            <a:r>
              <a:rPr lang="en-US" altLang="zh-TW" dirty="0">
                <a:cs typeface="Times New Roman" panose="02020603050405020304" pitchFamily="18" charset="0"/>
              </a:rPr>
              <a:t>AS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PSO</a:t>
            </a:r>
          </a:p>
          <a:p>
            <a:pPr lvl="2">
              <a:lnSpc>
                <a:spcPct val="120000"/>
              </a:lnSpc>
            </a:pPr>
            <a:r>
              <a:rPr lang="en-US" altLang="zh-TW" dirty="0">
                <a:cs typeface="Times New Roman" panose="02020603050405020304" pitchFamily="18" charset="0"/>
              </a:rPr>
              <a:t>Equations of ASPSO</a:t>
            </a:r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>
              <a:lnSpc>
                <a:spcPct val="120000"/>
              </a:lnSpc>
            </a:pPr>
            <a:endParaRPr lang="en-US" altLang="zh-TW" sz="2400" dirty="0">
              <a:cs typeface="Times New Roman" panose="02020603050405020304" pitchFamily="18" charset="0"/>
            </a:endParaRPr>
          </a:p>
          <a:p>
            <a:pPr lvl="2">
              <a:lnSpc>
                <a:spcPct val="120000"/>
              </a:lnSpc>
            </a:pPr>
            <a:endParaRPr lang="en-US" altLang="zh-TW" sz="2400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33646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0" y="217050"/>
            <a:ext cx="7123429" cy="633276"/>
          </a:xfrm>
        </p:spPr>
        <p:txBody>
          <a:bodyPr/>
          <a:lstStyle/>
          <a:p>
            <a:r>
              <a:rPr lang="en-US" altLang="zh-TW" dirty="0"/>
              <a:t>Concept of PSO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2024/7/16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26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24B8A37A-EDC5-4447-A17F-C6E30FB30464}"/>
              </a:ext>
            </a:extLst>
          </p:cNvPr>
          <p:cNvSpPr txBox="1"/>
          <p:nvPr/>
        </p:nvSpPr>
        <p:spPr>
          <a:xfrm>
            <a:off x="-781388" y="950604"/>
            <a:ext cx="10813175" cy="16699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50334" lvl="3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Optimization variable → Initial parameters in three CTF coefficients estimation approaches</a:t>
            </a:r>
          </a:p>
          <a:p>
            <a:pPr marL="1850334" lvl="3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Personal best location &amp; Global best location </a:t>
            </a:r>
          </a:p>
          <a:p>
            <a:pPr marL="1850334" lvl="3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Global exploration ←→ Local exploitation</a:t>
            </a:r>
          </a:p>
        </p:txBody>
      </p:sp>
      <p:pic>
        <p:nvPicPr>
          <p:cNvPr id="27" name="Picture 2" descr="Python | 程式碼| Particle Swarm Optimization | PSO | 粒子群最佳化| 介紹| Juirmin |  Algorithm | Medium">
            <a:extLst>
              <a:ext uri="{FF2B5EF4-FFF2-40B4-BE49-F238E27FC236}">
                <a16:creationId xmlns:a16="http://schemas.microsoft.com/office/drawing/2014/main" id="{CC24E0BD-1F37-4DB8-ADE5-2004FAF885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16" y="3393722"/>
            <a:ext cx="3744808" cy="2329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4" name="群組 63">
            <a:extLst>
              <a:ext uri="{FF2B5EF4-FFF2-40B4-BE49-F238E27FC236}">
                <a16:creationId xmlns:a16="http://schemas.microsoft.com/office/drawing/2014/main" id="{C97804E2-EF19-4D00-A527-D77E745462BF}"/>
              </a:ext>
            </a:extLst>
          </p:cNvPr>
          <p:cNvGrpSpPr/>
          <p:nvPr/>
        </p:nvGrpSpPr>
        <p:grpSpPr>
          <a:xfrm>
            <a:off x="1234570" y="3252248"/>
            <a:ext cx="3086032" cy="2296645"/>
            <a:chOff x="511893" y="4061392"/>
            <a:chExt cx="3086032" cy="2296645"/>
          </a:xfrm>
        </p:grpSpPr>
        <p:sp>
          <p:nvSpPr>
            <p:cNvPr id="17" name="橢圓 16">
              <a:extLst>
                <a:ext uri="{FF2B5EF4-FFF2-40B4-BE49-F238E27FC236}">
                  <a16:creationId xmlns:a16="http://schemas.microsoft.com/office/drawing/2014/main" id="{BA0C0678-5E27-4A4C-A9DC-B4FF61EE8E53}"/>
                </a:ext>
              </a:extLst>
            </p:cNvPr>
            <p:cNvSpPr/>
            <p:nvPr/>
          </p:nvSpPr>
          <p:spPr>
            <a:xfrm>
              <a:off x="1335419" y="4683586"/>
              <a:ext cx="105255" cy="118412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9" name="橢圓 28">
              <a:extLst>
                <a:ext uri="{FF2B5EF4-FFF2-40B4-BE49-F238E27FC236}">
                  <a16:creationId xmlns:a16="http://schemas.microsoft.com/office/drawing/2014/main" id="{7B2A0597-288D-4C8D-9D7C-F411BEB16078}"/>
                </a:ext>
              </a:extLst>
            </p:cNvPr>
            <p:cNvSpPr/>
            <p:nvPr/>
          </p:nvSpPr>
          <p:spPr>
            <a:xfrm>
              <a:off x="1769594" y="4716478"/>
              <a:ext cx="105255" cy="118412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1" name="橢圓 30">
              <a:extLst>
                <a:ext uri="{FF2B5EF4-FFF2-40B4-BE49-F238E27FC236}">
                  <a16:creationId xmlns:a16="http://schemas.microsoft.com/office/drawing/2014/main" id="{0793CBA9-BEC3-4743-BA66-711F3B8F5011}"/>
                </a:ext>
              </a:extLst>
            </p:cNvPr>
            <p:cNvSpPr/>
            <p:nvPr/>
          </p:nvSpPr>
          <p:spPr>
            <a:xfrm>
              <a:off x="1591977" y="5111183"/>
              <a:ext cx="105255" cy="118412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2" name="橢圓 31">
              <a:extLst>
                <a:ext uri="{FF2B5EF4-FFF2-40B4-BE49-F238E27FC236}">
                  <a16:creationId xmlns:a16="http://schemas.microsoft.com/office/drawing/2014/main" id="{93DB13AE-92B4-49F6-B023-361206B3F6BC}"/>
                </a:ext>
              </a:extLst>
            </p:cNvPr>
            <p:cNvSpPr/>
            <p:nvPr/>
          </p:nvSpPr>
          <p:spPr>
            <a:xfrm>
              <a:off x="2269554" y="5341427"/>
              <a:ext cx="105255" cy="118412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3" name="橢圓 32">
              <a:extLst>
                <a:ext uri="{FF2B5EF4-FFF2-40B4-BE49-F238E27FC236}">
                  <a16:creationId xmlns:a16="http://schemas.microsoft.com/office/drawing/2014/main" id="{9C343919-0974-4E1B-8176-6324B26A7479}"/>
                </a:ext>
              </a:extLst>
            </p:cNvPr>
            <p:cNvSpPr/>
            <p:nvPr/>
          </p:nvSpPr>
          <p:spPr>
            <a:xfrm>
              <a:off x="2824585" y="4539680"/>
              <a:ext cx="105255" cy="118412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4" name="橢圓 33">
              <a:extLst>
                <a:ext uri="{FF2B5EF4-FFF2-40B4-BE49-F238E27FC236}">
                  <a16:creationId xmlns:a16="http://schemas.microsoft.com/office/drawing/2014/main" id="{F80EEAA4-5980-4AFA-AFD6-F15C26D2F33F}"/>
                </a:ext>
              </a:extLst>
            </p:cNvPr>
            <p:cNvSpPr/>
            <p:nvPr/>
          </p:nvSpPr>
          <p:spPr>
            <a:xfrm>
              <a:off x="3002202" y="5308287"/>
              <a:ext cx="105255" cy="118412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5" name="橢圓 34">
              <a:extLst>
                <a:ext uri="{FF2B5EF4-FFF2-40B4-BE49-F238E27FC236}">
                  <a16:creationId xmlns:a16="http://schemas.microsoft.com/office/drawing/2014/main" id="{B65DAD5F-82E1-41D2-B135-A4F1A35A8ACA}"/>
                </a:ext>
              </a:extLst>
            </p:cNvPr>
            <p:cNvSpPr/>
            <p:nvPr/>
          </p:nvSpPr>
          <p:spPr>
            <a:xfrm>
              <a:off x="677576" y="4349678"/>
              <a:ext cx="105255" cy="118412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6" name="橢圓 35">
              <a:extLst>
                <a:ext uri="{FF2B5EF4-FFF2-40B4-BE49-F238E27FC236}">
                  <a16:creationId xmlns:a16="http://schemas.microsoft.com/office/drawing/2014/main" id="{300BF4CA-9F10-426E-AC0E-1F4F97F7F308}"/>
                </a:ext>
              </a:extLst>
            </p:cNvPr>
            <p:cNvSpPr/>
            <p:nvPr/>
          </p:nvSpPr>
          <p:spPr>
            <a:xfrm>
              <a:off x="1177536" y="4974627"/>
              <a:ext cx="105255" cy="118412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7" name="橢圓 36">
              <a:extLst>
                <a:ext uri="{FF2B5EF4-FFF2-40B4-BE49-F238E27FC236}">
                  <a16:creationId xmlns:a16="http://schemas.microsoft.com/office/drawing/2014/main" id="{071A5BCC-5661-4CAC-868E-DF699D3CFB59}"/>
                </a:ext>
              </a:extLst>
            </p:cNvPr>
            <p:cNvSpPr/>
            <p:nvPr/>
          </p:nvSpPr>
          <p:spPr>
            <a:xfrm>
              <a:off x="1857557" y="4257580"/>
              <a:ext cx="105255" cy="118412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8" name="橢圓 37">
              <a:extLst>
                <a:ext uri="{FF2B5EF4-FFF2-40B4-BE49-F238E27FC236}">
                  <a16:creationId xmlns:a16="http://schemas.microsoft.com/office/drawing/2014/main" id="{6E390B52-6C88-4998-AC0F-05DC419B136C}"/>
                </a:ext>
              </a:extLst>
            </p:cNvPr>
            <p:cNvSpPr/>
            <p:nvPr/>
          </p:nvSpPr>
          <p:spPr>
            <a:xfrm>
              <a:off x="2357517" y="4882529"/>
              <a:ext cx="105255" cy="118412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39" name="直線單箭頭接點 38">
              <a:extLst>
                <a:ext uri="{FF2B5EF4-FFF2-40B4-BE49-F238E27FC236}">
                  <a16:creationId xmlns:a16="http://schemas.microsoft.com/office/drawing/2014/main" id="{A3355721-ED50-4F6B-B3EF-1334CA5EC6A4}"/>
                </a:ext>
              </a:extLst>
            </p:cNvPr>
            <p:cNvCxnSpPr>
              <a:stCxn id="33" idx="0"/>
            </p:cNvCxnSpPr>
            <p:nvPr/>
          </p:nvCxnSpPr>
          <p:spPr>
            <a:xfrm flipV="1">
              <a:off x="2877213" y="4349678"/>
              <a:ext cx="177616" cy="19000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線單箭頭接點 40">
              <a:extLst>
                <a:ext uri="{FF2B5EF4-FFF2-40B4-BE49-F238E27FC236}">
                  <a16:creationId xmlns:a16="http://schemas.microsoft.com/office/drawing/2014/main" id="{61625A3A-E423-42DC-A911-15FC7794A317}"/>
                </a:ext>
              </a:extLst>
            </p:cNvPr>
            <p:cNvCxnSpPr>
              <a:stCxn id="37" idx="6"/>
            </p:cNvCxnSpPr>
            <p:nvPr/>
          </p:nvCxnSpPr>
          <p:spPr>
            <a:xfrm flipV="1">
              <a:off x="1962812" y="4316538"/>
              <a:ext cx="306742" cy="2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線單箭頭接點 42">
              <a:extLst>
                <a:ext uri="{FF2B5EF4-FFF2-40B4-BE49-F238E27FC236}">
                  <a16:creationId xmlns:a16="http://schemas.microsoft.com/office/drawing/2014/main" id="{519D1BCC-32E7-455D-AEBD-BC6C986DDBBA}"/>
                </a:ext>
              </a:extLst>
            </p:cNvPr>
            <p:cNvCxnSpPr>
              <a:stCxn id="29" idx="5"/>
            </p:cNvCxnSpPr>
            <p:nvPr/>
          </p:nvCxnSpPr>
          <p:spPr>
            <a:xfrm>
              <a:off x="1859435" y="4817549"/>
              <a:ext cx="50749" cy="15707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線單箭頭接點 44">
              <a:extLst>
                <a:ext uri="{FF2B5EF4-FFF2-40B4-BE49-F238E27FC236}">
                  <a16:creationId xmlns:a16="http://schemas.microsoft.com/office/drawing/2014/main" id="{E175D54F-8BDC-4428-A837-3C36F684D0B8}"/>
                </a:ext>
              </a:extLst>
            </p:cNvPr>
            <p:cNvCxnSpPr>
              <a:stCxn id="38" idx="2"/>
            </p:cNvCxnSpPr>
            <p:nvPr/>
          </p:nvCxnSpPr>
          <p:spPr>
            <a:xfrm flipH="1" flipV="1">
              <a:off x="2116183" y="4598886"/>
              <a:ext cx="241334" cy="34284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線單箭頭接點 46">
              <a:extLst>
                <a:ext uri="{FF2B5EF4-FFF2-40B4-BE49-F238E27FC236}">
                  <a16:creationId xmlns:a16="http://schemas.microsoft.com/office/drawing/2014/main" id="{B342AB22-6E2E-43E6-8C22-928071CA196A}"/>
                </a:ext>
              </a:extLst>
            </p:cNvPr>
            <p:cNvCxnSpPr>
              <a:stCxn id="17" idx="1"/>
            </p:cNvCxnSpPr>
            <p:nvPr/>
          </p:nvCxnSpPr>
          <p:spPr>
            <a:xfrm flipH="1" flipV="1">
              <a:off x="1074537" y="4316786"/>
              <a:ext cx="276296" cy="38414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線單箭頭接點 48">
              <a:extLst>
                <a:ext uri="{FF2B5EF4-FFF2-40B4-BE49-F238E27FC236}">
                  <a16:creationId xmlns:a16="http://schemas.microsoft.com/office/drawing/2014/main" id="{26986DC2-042D-4B58-A379-D77336E73E18}"/>
                </a:ext>
              </a:extLst>
            </p:cNvPr>
            <p:cNvCxnSpPr>
              <a:stCxn id="35" idx="3"/>
            </p:cNvCxnSpPr>
            <p:nvPr/>
          </p:nvCxnSpPr>
          <p:spPr>
            <a:xfrm flipH="1">
              <a:off x="682086" y="4450749"/>
              <a:ext cx="10904" cy="23283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線單箭頭接點 50">
              <a:extLst>
                <a:ext uri="{FF2B5EF4-FFF2-40B4-BE49-F238E27FC236}">
                  <a16:creationId xmlns:a16="http://schemas.microsoft.com/office/drawing/2014/main" id="{336BDC35-0932-4AD0-A999-9097E9520766}"/>
                </a:ext>
              </a:extLst>
            </p:cNvPr>
            <p:cNvCxnSpPr>
              <a:stCxn id="36" idx="6"/>
            </p:cNvCxnSpPr>
            <p:nvPr/>
          </p:nvCxnSpPr>
          <p:spPr>
            <a:xfrm flipV="1">
              <a:off x="1282791" y="5000941"/>
              <a:ext cx="175549" cy="3289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線單箭頭接點 52">
              <a:extLst>
                <a:ext uri="{FF2B5EF4-FFF2-40B4-BE49-F238E27FC236}">
                  <a16:creationId xmlns:a16="http://schemas.microsoft.com/office/drawing/2014/main" id="{B85B8B44-AAF4-4538-B73E-11A7AF572B50}"/>
                </a:ext>
              </a:extLst>
            </p:cNvPr>
            <p:cNvCxnSpPr/>
            <p:nvPr/>
          </p:nvCxnSpPr>
          <p:spPr>
            <a:xfrm flipH="1">
              <a:off x="1388046" y="5194759"/>
              <a:ext cx="230244" cy="41922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線單箭頭接點 54">
              <a:extLst>
                <a:ext uri="{FF2B5EF4-FFF2-40B4-BE49-F238E27FC236}">
                  <a16:creationId xmlns:a16="http://schemas.microsoft.com/office/drawing/2014/main" id="{731607F2-41B3-4940-9607-7FC86CDA028B}"/>
                </a:ext>
              </a:extLst>
            </p:cNvPr>
            <p:cNvCxnSpPr>
              <a:stCxn id="32" idx="5"/>
            </p:cNvCxnSpPr>
            <p:nvPr/>
          </p:nvCxnSpPr>
          <p:spPr>
            <a:xfrm flipH="1">
              <a:off x="2116183" y="5442498"/>
              <a:ext cx="243212" cy="35488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線單箭頭接點 56">
              <a:extLst>
                <a:ext uri="{FF2B5EF4-FFF2-40B4-BE49-F238E27FC236}">
                  <a16:creationId xmlns:a16="http://schemas.microsoft.com/office/drawing/2014/main" id="{605BC847-8DB3-4C13-9231-3718AFD264D5}"/>
                </a:ext>
              </a:extLst>
            </p:cNvPr>
            <p:cNvCxnSpPr>
              <a:stCxn id="34" idx="4"/>
            </p:cNvCxnSpPr>
            <p:nvPr/>
          </p:nvCxnSpPr>
          <p:spPr>
            <a:xfrm>
              <a:off x="3054830" y="5426699"/>
              <a:ext cx="247535" cy="33587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等腰三角形 59">
              <a:extLst>
                <a:ext uri="{FF2B5EF4-FFF2-40B4-BE49-F238E27FC236}">
                  <a16:creationId xmlns:a16="http://schemas.microsoft.com/office/drawing/2014/main" id="{61AA2B23-5E9F-4FB5-950D-568872D26715}"/>
                </a:ext>
              </a:extLst>
            </p:cNvPr>
            <p:cNvSpPr/>
            <p:nvPr/>
          </p:nvSpPr>
          <p:spPr>
            <a:xfrm>
              <a:off x="2462772" y="4061392"/>
              <a:ext cx="331365" cy="265629"/>
            </a:xfrm>
            <a:prstGeom prst="triangl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1" name="等腰三角形 60">
              <a:extLst>
                <a:ext uri="{FF2B5EF4-FFF2-40B4-BE49-F238E27FC236}">
                  <a16:creationId xmlns:a16="http://schemas.microsoft.com/office/drawing/2014/main" id="{7D282BD2-82B0-4C1E-B868-2CB8B710440F}"/>
                </a:ext>
              </a:extLst>
            </p:cNvPr>
            <p:cNvSpPr/>
            <p:nvPr/>
          </p:nvSpPr>
          <p:spPr>
            <a:xfrm>
              <a:off x="1111236" y="5822004"/>
              <a:ext cx="757035" cy="536033"/>
            </a:xfrm>
            <a:prstGeom prst="triangle">
              <a:avLst>
                <a:gd name="adj" fmla="val 50869"/>
              </a:avLst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2" name="等腰三角形 61">
              <a:extLst>
                <a:ext uri="{FF2B5EF4-FFF2-40B4-BE49-F238E27FC236}">
                  <a16:creationId xmlns:a16="http://schemas.microsoft.com/office/drawing/2014/main" id="{81749925-A96B-4DDC-886E-9BE1D7739314}"/>
                </a:ext>
              </a:extLst>
            </p:cNvPr>
            <p:cNvSpPr/>
            <p:nvPr/>
          </p:nvSpPr>
          <p:spPr>
            <a:xfrm>
              <a:off x="511893" y="5000941"/>
              <a:ext cx="331365" cy="265629"/>
            </a:xfrm>
            <a:prstGeom prst="triangl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3" name="等腰三角形 62">
              <a:extLst>
                <a:ext uri="{FF2B5EF4-FFF2-40B4-BE49-F238E27FC236}">
                  <a16:creationId xmlns:a16="http://schemas.microsoft.com/office/drawing/2014/main" id="{42198579-77B1-4A11-A7F2-497E684DDE92}"/>
                </a:ext>
              </a:extLst>
            </p:cNvPr>
            <p:cNvSpPr/>
            <p:nvPr/>
          </p:nvSpPr>
          <p:spPr>
            <a:xfrm>
              <a:off x="3266560" y="4929130"/>
              <a:ext cx="331365" cy="265629"/>
            </a:xfrm>
            <a:prstGeom prst="triangl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6" name="矩形 5">
            <a:extLst>
              <a:ext uri="{FF2B5EF4-FFF2-40B4-BE49-F238E27FC236}">
                <a16:creationId xmlns:a16="http://schemas.microsoft.com/office/drawing/2014/main" id="{8B79725E-AB1C-4919-A68C-0EED44D62443}"/>
              </a:ext>
            </a:extLst>
          </p:cNvPr>
          <p:cNvSpPr/>
          <p:nvPr/>
        </p:nvSpPr>
        <p:spPr>
          <a:xfrm>
            <a:off x="553894" y="3060970"/>
            <a:ext cx="4382376" cy="2846894"/>
          </a:xfrm>
          <a:prstGeom prst="rect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345245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0" y="217050"/>
            <a:ext cx="7123429" cy="633276"/>
          </a:xfrm>
        </p:spPr>
        <p:txBody>
          <a:bodyPr/>
          <a:lstStyle/>
          <a:p>
            <a:r>
              <a:rPr lang="en-US" altLang="zh-TW" dirty="0"/>
              <a:t>Flowchart of PSO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2024/7/16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27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B039F5EF-E094-4B3B-B8D3-8F48BF8826FF}"/>
              </a:ext>
            </a:extLst>
          </p:cNvPr>
          <p:cNvGrpSpPr/>
          <p:nvPr/>
        </p:nvGrpSpPr>
        <p:grpSpPr>
          <a:xfrm>
            <a:off x="1847371" y="1408263"/>
            <a:ext cx="7951874" cy="4257531"/>
            <a:chOff x="3926634" y="1182785"/>
            <a:chExt cx="5584124" cy="3296862"/>
          </a:xfrm>
        </p:grpSpPr>
        <p:sp>
          <p:nvSpPr>
            <p:cNvPr id="10" name="文字方塊 9">
              <a:extLst>
                <a:ext uri="{FF2B5EF4-FFF2-40B4-BE49-F238E27FC236}">
                  <a16:creationId xmlns:a16="http://schemas.microsoft.com/office/drawing/2014/main" id="{70F69A81-3994-4F2E-A2A5-5F672B0D8142}"/>
                </a:ext>
              </a:extLst>
            </p:cNvPr>
            <p:cNvSpPr txBox="1"/>
            <p:nvPr/>
          </p:nvSpPr>
          <p:spPr>
            <a:xfrm>
              <a:off x="3926634" y="1182785"/>
              <a:ext cx="2267338" cy="50049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Randomly initialize particle locations </a:t>
              </a:r>
              <a:r>
                <a:rPr lang="en-US" altLang="zh-TW" sz="1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r>
                <a:rPr lang="en-US" altLang="zh-TW" sz="1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and velocities </a:t>
              </a:r>
              <a:r>
                <a:rPr lang="en-US" altLang="zh-TW" sz="1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</a:t>
              </a:r>
              <a:endParaRPr lang="zh-TW" alt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文字方塊 10">
              <a:extLst>
                <a:ext uri="{FF2B5EF4-FFF2-40B4-BE49-F238E27FC236}">
                  <a16:creationId xmlns:a16="http://schemas.microsoft.com/office/drawing/2014/main" id="{1F49112B-0305-446C-BCD3-02883620D32F}"/>
                </a:ext>
              </a:extLst>
            </p:cNvPr>
            <p:cNvSpPr txBox="1"/>
            <p:nvPr/>
          </p:nvSpPr>
          <p:spPr>
            <a:xfrm>
              <a:off x="3937519" y="2095257"/>
              <a:ext cx="2267338" cy="28599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Calculate fitness of particle</a:t>
              </a:r>
              <a:endParaRPr lang="zh-TW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文字方塊 11">
              <a:extLst>
                <a:ext uri="{FF2B5EF4-FFF2-40B4-BE49-F238E27FC236}">
                  <a16:creationId xmlns:a16="http://schemas.microsoft.com/office/drawing/2014/main" id="{D819094B-B31D-4CC3-AA7A-AB1CA94476E2}"/>
                </a:ext>
              </a:extLst>
            </p:cNvPr>
            <p:cNvSpPr txBox="1"/>
            <p:nvPr/>
          </p:nvSpPr>
          <p:spPr>
            <a:xfrm>
              <a:off x="3937519" y="2840943"/>
              <a:ext cx="2267338" cy="28599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Update </a:t>
              </a:r>
              <a:r>
                <a:rPr lang="en-US" altLang="zh-TW" sz="1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pbest</a:t>
              </a:r>
              <a:r>
                <a:rPr lang="en-US" altLang="zh-TW" sz="1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TW" sz="1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gbest</a:t>
              </a:r>
              <a:endParaRPr lang="zh-TW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文字方塊 14">
              <a:extLst>
                <a:ext uri="{FF2B5EF4-FFF2-40B4-BE49-F238E27FC236}">
                  <a16:creationId xmlns:a16="http://schemas.microsoft.com/office/drawing/2014/main" id="{F32740B5-49F0-41D6-8236-E4C5C78F6110}"/>
                </a:ext>
              </a:extLst>
            </p:cNvPr>
            <p:cNvSpPr txBox="1"/>
            <p:nvPr/>
          </p:nvSpPr>
          <p:spPr>
            <a:xfrm>
              <a:off x="6671038" y="3908041"/>
              <a:ext cx="365625" cy="285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1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Yes</a:t>
              </a:r>
              <a:endParaRPr lang="zh-TW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" name="文字方塊 15">
              <a:extLst>
                <a:ext uri="{FF2B5EF4-FFF2-40B4-BE49-F238E27FC236}">
                  <a16:creationId xmlns:a16="http://schemas.microsoft.com/office/drawing/2014/main" id="{94BD84D1-8476-4C92-89A1-E6503631A23E}"/>
                </a:ext>
              </a:extLst>
            </p:cNvPr>
            <p:cNvSpPr txBox="1"/>
            <p:nvPr/>
          </p:nvSpPr>
          <p:spPr>
            <a:xfrm>
              <a:off x="7243420" y="3714172"/>
              <a:ext cx="2267338" cy="28599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800">
                  <a:latin typeface="Times New Roman" panose="02020603050405020304" pitchFamily="18" charset="0"/>
                  <a:cs typeface="Times New Roman" panose="02020603050405020304" pitchFamily="18" charset="0"/>
                </a:rPr>
                <a:t>Output gbest </a:t>
              </a:r>
            </a:p>
          </p:txBody>
        </p:sp>
        <p:sp>
          <p:nvSpPr>
            <p:cNvPr id="18" name="文字方塊 17">
              <a:extLst>
                <a:ext uri="{FF2B5EF4-FFF2-40B4-BE49-F238E27FC236}">
                  <a16:creationId xmlns:a16="http://schemas.microsoft.com/office/drawing/2014/main" id="{6B737071-86DA-4BB0-8EDC-EA6ED7E5B5B6}"/>
                </a:ext>
              </a:extLst>
            </p:cNvPr>
            <p:cNvSpPr txBox="1"/>
            <p:nvPr/>
          </p:nvSpPr>
          <p:spPr>
            <a:xfrm>
              <a:off x="4617925" y="4193651"/>
              <a:ext cx="327801" cy="285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1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No</a:t>
              </a:r>
              <a:endParaRPr lang="zh-TW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0" name="直線單箭頭接點 19">
              <a:extLst>
                <a:ext uri="{FF2B5EF4-FFF2-40B4-BE49-F238E27FC236}">
                  <a16:creationId xmlns:a16="http://schemas.microsoft.com/office/drawing/2014/main" id="{6DBCD08A-5246-49BE-A611-FEFA42B8DCD3}"/>
                </a:ext>
              </a:extLst>
            </p:cNvPr>
            <p:cNvCxnSpPr>
              <a:cxnSpLocks/>
            </p:cNvCxnSpPr>
            <p:nvPr/>
          </p:nvCxnSpPr>
          <p:spPr>
            <a:xfrm>
              <a:off x="5071188" y="3148720"/>
              <a:ext cx="1" cy="38925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直線單箭頭接點 20">
              <a:extLst>
                <a:ext uri="{FF2B5EF4-FFF2-40B4-BE49-F238E27FC236}">
                  <a16:creationId xmlns:a16="http://schemas.microsoft.com/office/drawing/2014/main" id="{EDF5FDFF-0EB5-47CD-B265-2B0DD8C0E8C1}"/>
                </a:ext>
              </a:extLst>
            </p:cNvPr>
            <p:cNvCxnSpPr>
              <a:cxnSpLocks/>
            </p:cNvCxnSpPr>
            <p:nvPr/>
          </p:nvCxnSpPr>
          <p:spPr>
            <a:xfrm>
              <a:off x="5071188" y="2403034"/>
              <a:ext cx="0" cy="38925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直線單箭頭接點 21">
              <a:extLst>
                <a:ext uri="{FF2B5EF4-FFF2-40B4-BE49-F238E27FC236}">
                  <a16:creationId xmlns:a16="http://schemas.microsoft.com/office/drawing/2014/main" id="{709B8C03-298F-43DE-89BB-0497B06AEE8A}"/>
                </a:ext>
              </a:extLst>
            </p:cNvPr>
            <p:cNvCxnSpPr>
              <a:cxnSpLocks/>
            </p:cNvCxnSpPr>
            <p:nvPr/>
          </p:nvCxnSpPr>
          <p:spPr>
            <a:xfrm>
              <a:off x="5060303" y="1706005"/>
              <a:ext cx="0" cy="38925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9" name="菱形 8">
            <a:extLst>
              <a:ext uri="{FF2B5EF4-FFF2-40B4-BE49-F238E27FC236}">
                <a16:creationId xmlns:a16="http://schemas.microsoft.com/office/drawing/2014/main" id="{18BA4039-0652-409F-B86C-B5E428D2B7FF}"/>
              </a:ext>
            </a:extLst>
          </p:cNvPr>
          <p:cNvSpPr/>
          <p:nvPr/>
        </p:nvSpPr>
        <p:spPr>
          <a:xfrm>
            <a:off x="1401092" y="4486590"/>
            <a:ext cx="4177442" cy="741954"/>
          </a:xfrm>
          <a:prstGeom prst="diamond">
            <a:avLst/>
          </a:prstGeom>
          <a:noFill/>
          <a:ln w="1524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Stopping </a:t>
            </a:r>
            <a:r>
              <a:rPr lang="en-US" altLang="zh-TW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criteia</a:t>
            </a:r>
            <a:r>
              <a:rPr lang="en-US" altLang="zh-TW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met?</a:t>
            </a:r>
            <a:endParaRPr lang="en-US" altLang="zh-TW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F85CBAA8-CD1B-4A9E-A1BF-0118A65E0441}"/>
              </a:ext>
            </a:extLst>
          </p:cNvPr>
          <p:cNvCxnSpPr>
            <a:cxnSpLocks/>
          </p:cNvCxnSpPr>
          <p:nvPr/>
        </p:nvCxnSpPr>
        <p:spPr>
          <a:xfrm>
            <a:off x="5617682" y="4857567"/>
            <a:ext cx="9528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4CA78371-DEFC-42F2-A6EC-632892C5B698}"/>
              </a:ext>
            </a:extLst>
          </p:cNvPr>
          <p:cNvCxnSpPr>
            <a:cxnSpLocks/>
          </p:cNvCxnSpPr>
          <p:nvPr/>
        </p:nvCxnSpPr>
        <p:spPr>
          <a:xfrm flipH="1">
            <a:off x="3459462" y="5212183"/>
            <a:ext cx="1" cy="565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3F7EE7C9-3011-4356-B60D-2F689BF405CA}"/>
              </a:ext>
            </a:extLst>
          </p:cNvPr>
          <p:cNvSpPr txBox="1"/>
          <p:nvPr/>
        </p:nvSpPr>
        <p:spPr>
          <a:xfrm>
            <a:off x="1917185" y="5797053"/>
            <a:ext cx="3228722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800">
                <a:latin typeface="Times New Roman" panose="02020603050405020304" pitchFamily="18" charset="0"/>
                <a:cs typeface="Times New Roman" panose="02020603050405020304" pitchFamily="18" charset="0"/>
              </a:rPr>
              <a:t>Update particle velocities and locations</a:t>
            </a:r>
          </a:p>
        </p:txBody>
      </p:sp>
      <p:cxnSp>
        <p:nvCxnSpPr>
          <p:cNvPr id="30" name="接點: 肘形 29">
            <a:extLst>
              <a:ext uri="{FF2B5EF4-FFF2-40B4-BE49-F238E27FC236}">
                <a16:creationId xmlns:a16="http://schemas.microsoft.com/office/drawing/2014/main" id="{C8BF33A3-CBEF-4136-AEB5-9D4184A254C2}"/>
              </a:ext>
            </a:extLst>
          </p:cNvPr>
          <p:cNvCxnSpPr>
            <a:stCxn id="28" idx="1"/>
            <a:endCxn id="11" idx="1"/>
          </p:cNvCxnSpPr>
          <p:nvPr/>
        </p:nvCxnSpPr>
        <p:spPr>
          <a:xfrm rot="10800000">
            <a:off x="1862871" y="2771285"/>
            <a:ext cx="54314" cy="3348934"/>
          </a:xfrm>
          <a:prstGeom prst="bentConnector3">
            <a:avLst>
              <a:gd name="adj1" fmla="val 1583549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4959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0" y="217050"/>
            <a:ext cx="7123429" cy="633276"/>
          </a:xfrm>
        </p:spPr>
        <p:txBody>
          <a:bodyPr/>
          <a:lstStyle/>
          <a:p>
            <a:r>
              <a:rPr lang="en-US" altLang="zh-TW" dirty="0"/>
              <a:t>Equations of PSO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2024/7/16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28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7" name="物件 6">
            <a:extLst>
              <a:ext uri="{FF2B5EF4-FFF2-40B4-BE49-F238E27FC236}">
                <a16:creationId xmlns:a16="http://schemas.microsoft.com/office/drawing/2014/main" id="{F504AEDA-110D-4CF0-97BA-66AA8235DE2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3885480"/>
              </p:ext>
            </p:extLst>
          </p:nvPr>
        </p:nvGraphicFramePr>
        <p:xfrm>
          <a:off x="713446" y="1121492"/>
          <a:ext cx="8793163" cy="5492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71" name="Equation" r:id="rId3" imgW="5511600" imgH="3441600" progId="Equation.DSMT4">
                  <p:embed/>
                </p:oleObj>
              </mc:Choice>
              <mc:Fallback>
                <p:oleObj name="Equation" r:id="rId3" imgW="5511600" imgH="3441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13446" y="1121492"/>
                        <a:ext cx="8793163" cy="5492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973524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>
            <a:extLst>
              <a:ext uri="{FF2B5EF4-FFF2-40B4-BE49-F238E27FC236}">
                <a16:creationId xmlns:a16="http://schemas.microsoft.com/office/drawing/2014/main" id="{E0AD1024-132D-4522-966E-357B043647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442678"/>
            <a:ext cx="8761092" cy="3777832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0" y="217050"/>
            <a:ext cx="7123429" cy="633276"/>
          </a:xfrm>
        </p:spPr>
        <p:txBody>
          <a:bodyPr/>
          <a:lstStyle/>
          <a:p>
            <a:r>
              <a:rPr lang="en-US" altLang="zh-TW" dirty="0"/>
              <a:t>Which parameter?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2024/7/16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29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49C6EBE0-14A3-4C33-8295-70B1B2968C1C}"/>
              </a:ext>
            </a:extLst>
          </p:cNvPr>
          <p:cNvSpPr/>
          <p:nvPr/>
        </p:nvSpPr>
        <p:spPr>
          <a:xfrm>
            <a:off x="7114161" y="2412460"/>
            <a:ext cx="175098" cy="350196"/>
          </a:xfrm>
          <a:prstGeom prst="ellipse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橢圓 21">
            <a:extLst>
              <a:ext uri="{FF2B5EF4-FFF2-40B4-BE49-F238E27FC236}">
                <a16:creationId xmlns:a16="http://schemas.microsoft.com/office/drawing/2014/main" id="{6195F127-EC63-4B86-9A33-97980451EED4}"/>
              </a:ext>
            </a:extLst>
          </p:cNvPr>
          <p:cNvSpPr/>
          <p:nvPr/>
        </p:nvSpPr>
        <p:spPr>
          <a:xfrm>
            <a:off x="1803767" y="2769141"/>
            <a:ext cx="185055" cy="340956"/>
          </a:xfrm>
          <a:prstGeom prst="ellipse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323871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2024/7/16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3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>
          <a:xfrm>
            <a:off x="357907" y="1553365"/>
            <a:ext cx="10335493" cy="5979294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altLang="zh-TW" sz="3200" dirty="0">
                <a:cs typeface="Times New Roman" panose="02020603050405020304" pitchFamily="18" charset="0"/>
              </a:rPr>
              <a:t>Chapter 1 Introduction</a:t>
            </a:r>
          </a:p>
          <a:p>
            <a:pPr lvl="1">
              <a:lnSpc>
                <a:spcPct val="120000"/>
              </a:lnSpc>
            </a:pPr>
            <a:r>
              <a:rPr lang="en-US" altLang="zh-TW" sz="2400" dirty="0">
                <a:cs typeface="Times New Roman" panose="02020603050405020304" pitchFamily="18" charset="0"/>
              </a:rPr>
              <a:t>Motivation</a:t>
            </a:r>
          </a:p>
          <a:p>
            <a:pPr lvl="1">
              <a:lnSpc>
                <a:spcPct val="120000"/>
              </a:lnSpc>
            </a:pPr>
            <a:r>
              <a:rPr lang="en-US" altLang="zh-TW" sz="2400" dirty="0">
                <a:cs typeface="Times New Roman" panose="02020603050405020304" pitchFamily="18" charset="0"/>
              </a:rPr>
              <a:t>Literature review</a:t>
            </a:r>
          </a:p>
          <a:p>
            <a:endParaRPr lang="en-US" altLang="zh-TW" sz="2400" b="0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54222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0" y="217050"/>
            <a:ext cx="7123429" cy="633276"/>
          </a:xfrm>
        </p:spPr>
        <p:txBody>
          <a:bodyPr/>
          <a:lstStyle/>
          <a:p>
            <a:r>
              <a:rPr lang="en-US" altLang="zh-TW" dirty="0"/>
              <a:t>Flowchart for ASPSO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2024/7/16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30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3164DC2F-521D-4DD7-A956-8C5749F8D2C9}"/>
              </a:ext>
            </a:extLst>
          </p:cNvPr>
          <p:cNvSpPr txBox="1"/>
          <p:nvPr/>
        </p:nvSpPr>
        <p:spPr>
          <a:xfrm>
            <a:off x="1081649" y="1087418"/>
            <a:ext cx="3228722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Randomly initialize particle locations </a:t>
            </a:r>
            <a:r>
              <a:rPr lang="en-US" altLang="zh-TW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velocities </a:t>
            </a:r>
            <a:r>
              <a:rPr lang="en-US" altLang="zh-TW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endParaRPr lang="zh-TW" altLang="en-US" sz="1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7BA1FD1D-FC9C-41DE-8CBD-2F3EE52934BF}"/>
              </a:ext>
            </a:extLst>
          </p:cNvPr>
          <p:cNvSpPr txBox="1"/>
          <p:nvPr/>
        </p:nvSpPr>
        <p:spPr>
          <a:xfrm>
            <a:off x="1081649" y="2114902"/>
            <a:ext cx="322872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Calculate fitness of particle</a:t>
            </a:r>
            <a:endParaRPr lang="zh-TW" alt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4243AAEC-414D-445E-887E-D52F40A13EB3}"/>
              </a:ext>
            </a:extLst>
          </p:cNvPr>
          <p:cNvSpPr txBox="1"/>
          <p:nvPr/>
        </p:nvSpPr>
        <p:spPr>
          <a:xfrm>
            <a:off x="1081649" y="2846862"/>
            <a:ext cx="322872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Update </a:t>
            </a:r>
            <a:r>
              <a:rPr lang="en-US" altLang="zh-TW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pbest</a:t>
            </a:r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gbest</a:t>
            </a:r>
            <a:endParaRPr lang="zh-TW" alt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77D5F2E2-416E-44BC-AB55-FCDDB95A00C3}"/>
              </a:ext>
            </a:extLst>
          </p:cNvPr>
          <p:cNvSpPr txBox="1"/>
          <p:nvPr/>
        </p:nvSpPr>
        <p:spPr>
          <a:xfrm>
            <a:off x="6303027" y="6079609"/>
            <a:ext cx="520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Yes</a:t>
            </a:r>
            <a:endParaRPr lang="zh-TW" alt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158976F7-4E50-4513-81F2-11A4BBF1358F}"/>
              </a:ext>
            </a:extLst>
          </p:cNvPr>
          <p:cNvSpPr txBox="1"/>
          <p:nvPr/>
        </p:nvSpPr>
        <p:spPr>
          <a:xfrm>
            <a:off x="5327491" y="794807"/>
            <a:ext cx="322872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 </a:t>
            </a:r>
            <a:r>
              <a:rPr lang="en-US" altLang="zh-TW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gbest</a:t>
            </a:r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35D9DA33-EDE6-4291-AF5A-4D2DE6924B11}"/>
              </a:ext>
            </a:extLst>
          </p:cNvPr>
          <p:cNvSpPr txBox="1"/>
          <p:nvPr/>
        </p:nvSpPr>
        <p:spPr>
          <a:xfrm>
            <a:off x="8304449" y="6368230"/>
            <a:ext cx="466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</a:t>
            </a:r>
            <a:endParaRPr lang="zh-TW" alt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菱形 16">
            <a:extLst>
              <a:ext uri="{FF2B5EF4-FFF2-40B4-BE49-F238E27FC236}">
                <a16:creationId xmlns:a16="http://schemas.microsoft.com/office/drawing/2014/main" id="{3D99AE71-E643-443B-84B9-9D73F6A47151}"/>
              </a:ext>
            </a:extLst>
          </p:cNvPr>
          <p:cNvSpPr/>
          <p:nvPr/>
        </p:nvSpPr>
        <p:spPr>
          <a:xfrm>
            <a:off x="4853131" y="1532272"/>
            <a:ext cx="4177442" cy="741954"/>
          </a:xfrm>
          <a:prstGeom prst="diamond">
            <a:avLst/>
          </a:prstGeom>
          <a:noFill/>
          <a:ln w="1524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Stopping criteia met?</a:t>
            </a:r>
            <a:endParaRPr lang="en-US" altLang="zh-TW" sz="1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EAEC42B7-9CF8-4E98-82FD-3C16DB06F724}"/>
              </a:ext>
            </a:extLst>
          </p:cNvPr>
          <p:cNvSpPr txBox="1"/>
          <p:nvPr/>
        </p:nvSpPr>
        <p:spPr>
          <a:xfrm>
            <a:off x="1081649" y="5565576"/>
            <a:ext cx="322872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Update particle velocity</a:t>
            </a: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74C72D8D-C642-419F-8E4A-FDD2FF506571}"/>
              </a:ext>
            </a:extLst>
          </p:cNvPr>
          <p:cNvSpPr txBox="1"/>
          <p:nvPr/>
        </p:nvSpPr>
        <p:spPr>
          <a:xfrm>
            <a:off x="1081649" y="3568434"/>
            <a:ext cx="322872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Update inertia weight  </a:t>
            </a:r>
            <a:r>
              <a:rPr lang="en-US" altLang="zh-TW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altLang="zh-TW" sz="1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endParaRPr lang="zh-TW" altLang="en-US" sz="1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341410FF-1D1D-4339-AF76-B0C25146612A}"/>
              </a:ext>
            </a:extLst>
          </p:cNvPr>
          <p:cNvSpPr txBox="1"/>
          <p:nvPr/>
        </p:nvSpPr>
        <p:spPr>
          <a:xfrm>
            <a:off x="1081649" y="4290006"/>
            <a:ext cx="3228722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Select  </a:t>
            </a:r>
            <a:r>
              <a:rPr lang="en-US" altLang="zh-TW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Cpbest</a:t>
            </a:r>
            <a:endParaRPr lang="en-US" altLang="zh-TW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Calculate  </a:t>
            </a:r>
            <a:r>
              <a:rPr lang="en-US" altLang="zh-TW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Fpbest</a:t>
            </a:r>
            <a:endParaRPr lang="en-US" altLang="zh-TW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Calculate   	</a:t>
            </a:r>
            <a:r>
              <a:rPr lang="en-US" altLang="zh-TW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Mpbest</a:t>
            </a:r>
            <a:endParaRPr lang="en-US" altLang="zh-TW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菱形 23">
            <a:extLst>
              <a:ext uri="{FF2B5EF4-FFF2-40B4-BE49-F238E27FC236}">
                <a16:creationId xmlns:a16="http://schemas.microsoft.com/office/drawing/2014/main" id="{1C02AC59-1DB0-4257-997D-8303299704C9}"/>
              </a:ext>
            </a:extLst>
          </p:cNvPr>
          <p:cNvSpPr/>
          <p:nvPr/>
        </p:nvSpPr>
        <p:spPr>
          <a:xfrm>
            <a:off x="5863568" y="6366585"/>
            <a:ext cx="2156568" cy="741954"/>
          </a:xfrm>
          <a:prstGeom prst="diamond">
            <a:avLst/>
          </a:prstGeom>
          <a:noFill/>
          <a:ln w="1524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β &lt; rand?</a:t>
            </a:r>
            <a:endParaRPr lang="en-US" altLang="zh-TW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74D93E60-1CEF-41EA-A00C-736F96A7436E}"/>
              </a:ext>
            </a:extLst>
          </p:cNvPr>
          <p:cNvSpPr txBox="1"/>
          <p:nvPr/>
        </p:nvSpPr>
        <p:spPr>
          <a:xfrm>
            <a:off x="5327491" y="5383022"/>
            <a:ext cx="3228722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Update particle position using  spiral-shaped mechanism</a:t>
            </a: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BE956D06-82B1-4686-BD7D-8FD6652F7675}"/>
              </a:ext>
            </a:extLst>
          </p:cNvPr>
          <p:cNvSpPr txBox="1"/>
          <p:nvPr/>
        </p:nvSpPr>
        <p:spPr>
          <a:xfrm>
            <a:off x="5327491" y="4677396"/>
            <a:ext cx="322872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Update particle position</a:t>
            </a: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F923062F-E275-4559-9202-91C594B86FF7}"/>
              </a:ext>
            </a:extLst>
          </p:cNvPr>
          <p:cNvSpPr txBox="1"/>
          <p:nvPr/>
        </p:nvSpPr>
        <p:spPr>
          <a:xfrm>
            <a:off x="5327491" y="3698820"/>
            <a:ext cx="3228722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Replace the particle with  the worst  fitness</a:t>
            </a: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2E5C5C31-0375-40DE-8BFF-D470975B3C18}"/>
              </a:ext>
            </a:extLst>
          </p:cNvPr>
          <p:cNvSpPr txBox="1"/>
          <p:nvPr/>
        </p:nvSpPr>
        <p:spPr>
          <a:xfrm>
            <a:off x="5327491" y="3047030"/>
            <a:ext cx="322872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Update </a:t>
            </a:r>
            <a:r>
              <a:rPr lang="en-US" altLang="zh-TW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pbest</a:t>
            </a:r>
            <a:endParaRPr lang="zh-TW" alt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FC7BB655-C50E-4734-B82F-4FEECD879C0C}"/>
              </a:ext>
            </a:extLst>
          </p:cNvPr>
          <p:cNvSpPr txBox="1"/>
          <p:nvPr/>
        </p:nvSpPr>
        <p:spPr>
          <a:xfrm>
            <a:off x="5327491" y="2404067"/>
            <a:ext cx="322872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Update </a:t>
            </a:r>
            <a:r>
              <a:rPr lang="en-US" altLang="zh-TW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gbest</a:t>
            </a:r>
            <a:endParaRPr lang="zh-TW" alt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1" name="直線單箭頭接點 30">
            <a:extLst>
              <a:ext uri="{FF2B5EF4-FFF2-40B4-BE49-F238E27FC236}">
                <a16:creationId xmlns:a16="http://schemas.microsoft.com/office/drawing/2014/main" id="{B18603B5-EC12-44C4-83D7-0C1177E159C7}"/>
              </a:ext>
            </a:extLst>
          </p:cNvPr>
          <p:cNvCxnSpPr>
            <a:stCxn id="8" idx="2"/>
            <a:endCxn id="9" idx="0"/>
          </p:cNvCxnSpPr>
          <p:nvPr/>
        </p:nvCxnSpPr>
        <p:spPr>
          <a:xfrm>
            <a:off x="2696010" y="1733749"/>
            <a:ext cx="0" cy="3811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直線單箭頭接點 32">
            <a:extLst>
              <a:ext uri="{FF2B5EF4-FFF2-40B4-BE49-F238E27FC236}">
                <a16:creationId xmlns:a16="http://schemas.microsoft.com/office/drawing/2014/main" id="{4FC83B8D-DAA0-42BC-8FA8-601D4C0B0C84}"/>
              </a:ext>
            </a:extLst>
          </p:cNvPr>
          <p:cNvCxnSpPr>
            <a:stCxn id="9" idx="2"/>
            <a:endCxn id="10" idx="0"/>
          </p:cNvCxnSpPr>
          <p:nvPr/>
        </p:nvCxnSpPr>
        <p:spPr>
          <a:xfrm>
            <a:off x="2696010" y="2484234"/>
            <a:ext cx="0" cy="3626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直線單箭頭接點 34">
            <a:extLst>
              <a:ext uri="{FF2B5EF4-FFF2-40B4-BE49-F238E27FC236}">
                <a16:creationId xmlns:a16="http://schemas.microsoft.com/office/drawing/2014/main" id="{44ABCC42-A555-48F3-BCFF-83207BE0E3B0}"/>
              </a:ext>
            </a:extLst>
          </p:cNvPr>
          <p:cNvCxnSpPr>
            <a:stCxn id="10" idx="2"/>
            <a:endCxn id="22" idx="0"/>
          </p:cNvCxnSpPr>
          <p:nvPr/>
        </p:nvCxnSpPr>
        <p:spPr>
          <a:xfrm>
            <a:off x="2696010" y="3216194"/>
            <a:ext cx="0" cy="352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直線單箭頭接點 36">
            <a:extLst>
              <a:ext uri="{FF2B5EF4-FFF2-40B4-BE49-F238E27FC236}">
                <a16:creationId xmlns:a16="http://schemas.microsoft.com/office/drawing/2014/main" id="{88DC77D6-BC26-4D96-BAFC-887A127A5679}"/>
              </a:ext>
            </a:extLst>
          </p:cNvPr>
          <p:cNvCxnSpPr>
            <a:stCxn id="22" idx="2"/>
            <a:endCxn id="23" idx="0"/>
          </p:cNvCxnSpPr>
          <p:nvPr/>
        </p:nvCxnSpPr>
        <p:spPr>
          <a:xfrm>
            <a:off x="2696010" y="3937766"/>
            <a:ext cx="0" cy="352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直線單箭頭接點 38">
            <a:extLst>
              <a:ext uri="{FF2B5EF4-FFF2-40B4-BE49-F238E27FC236}">
                <a16:creationId xmlns:a16="http://schemas.microsoft.com/office/drawing/2014/main" id="{B7FB459B-1D8E-4A9F-8D0C-FC4C19627849}"/>
              </a:ext>
            </a:extLst>
          </p:cNvPr>
          <p:cNvCxnSpPr>
            <a:cxnSpLocks/>
            <a:stCxn id="23" idx="2"/>
            <a:endCxn id="20" idx="0"/>
          </p:cNvCxnSpPr>
          <p:nvPr/>
        </p:nvCxnSpPr>
        <p:spPr>
          <a:xfrm>
            <a:off x="2696010" y="5213336"/>
            <a:ext cx="0" cy="352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接點: 肘形 41">
            <a:extLst>
              <a:ext uri="{FF2B5EF4-FFF2-40B4-BE49-F238E27FC236}">
                <a16:creationId xmlns:a16="http://schemas.microsoft.com/office/drawing/2014/main" id="{99A8C5E5-31EF-4129-8694-750C2484744D}"/>
              </a:ext>
            </a:extLst>
          </p:cNvPr>
          <p:cNvCxnSpPr>
            <a:stCxn id="20" idx="2"/>
            <a:endCxn id="24" idx="1"/>
          </p:cNvCxnSpPr>
          <p:nvPr/>
        </p:nvCxnSpPr>
        <p:spPr>
          <a:xfrm rot="16200000" flipH="1">
            <a:off x="3878462" y="4752456"/>
            <a:ext cx="802654" cy="316755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接點: 肘形 43">
            <a:extLst>
              <a:ext uri="{FF2B5EF4-FFF2-40B4-BE49-F238E27FC236}">
                <a16:creationId xmlns:a16="http://schemas.microsoft.com/office/drawing/2014/main" id="{20F424BB-F7A9-4930-A005-06674F6A7947}"/>
              </a:ext>
            </a:extLst>
          </p:cNvPr>
          <p:cNvCxnSpPr>
            <a:stCxn id="24" idx="3"/>
            <a:endCxn id="26" idx="3"/>
          </p:cNvCxnSpPr>
          <p:nvPr/>
        </p:nvCxnSpPr>
        <p:spPr>
          <a:xfrm flipV="1">
            <a:off x="8020136" y="4862062"/>
            <a:ext cx="536077" cy="1875500"/>
          </a:xfrm>
          <a:prstGeom prst="bentConnector3">
            <a:avLst>
              <a:gd name="adj1" fmla="val 174096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直線單箭頭接點 46">
            <a:extLst>
              <a:ext uri="{FF2B5EF4-FFF2-40B4-BE49-F238E27FC236}">
                <a16:creationId xmlns:a16="http://schemas.microsoft.com/office/drawing/2014/main" id="{5A081897-DB74-4FFB-9B3E-7148D4FD34C5}"/>
              </a:ext>
            </a:extLst>
          </p:cNvPr>
          <p:cNvCxnSpPr>
            <a:stCxn id="24" idx="0"/>
            <a:endCxn id="25" idx="2"/>
          </p:cNvCxnSpPr>
          <p:nvPr/>
        </p:nvCxnSpPr>
        <p:spPr>
          <a:xfrm flipV="1">
            <a:off x="6941852" y="6029353"/>
            <a:ext cx="0" cy="3372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接點: 肘形 50">
            <a:extLst>
              <a:ext uri="{FF2B5EF4-FFF2-40B4-BE49-F238E27FC236}">
                <a16:creationId xmlns:a16="http://schemas.microsoft.com/office/drawing/2014/main" id="{5F657100-A3B3-4C4B-9FC5-6727957BD852}"/>
              </a:ext>
            </a:extLst>
          </p:cNvPr>
          <p:cNvCxnSpPr>
            <a:stCxn id="25" idx="1"/>
            <a:endCxn id="27" idx="1"/>
          </p:cNvCxnSpPr>
          <p:nvPr/>
        </p:nvCxnSpPr>
        <p:spPr>
          <a:xfrm rot="10800000">
            <a:off x="5327491" y="4021986"/>
            <a:ext cx="12700" cy="1684202"/>
          </a:xfrm>
          <a:prstGeom prst="bentConnector3">
            <a:avLst>
              <a:gd name="adj1" fmla="val 3229787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直線單箭頭接點 53">
            <a:extLst>
              <a:ext uri="{FF2B5EF4-FFF2-40B4-BE49-F238E27FC236}">
                <a16:creationId xmlns:a16="http://schemas.microsoft.com/office/drawing/2014/main" id="{6164B481-B5FA-4D93-9803-C1163CD30296}"/>
              </a:ext>
            </a:extLst>
          </p:cNvPr>
          <p:cNvCxnSpPr>
            <a:stCxn id="26" idx="0"/>
            <a:endCxn id="27" idx="2"/>
          </p:cNvCxnSpPr>
          <p:nvPr/>
        </p:nvCxnSpPr>
        <p:spPr>
          <a:xfrm flipV="1">
            <a:off x="6941852" y="4345151"/>
            <a:ext cx="0" cy="3322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直線單箭頭接點 55">
            <a:extLst>
              <a:ext uri="{FF2B5EF4-FFF2-40B4-BE49-F238E27FC236}">
                <a16:creationId xmlns:a16="http://schemas.microsoft.com/office/drawing/2014/main" id="{A6A33297-1D2A-450D-99D1-BB3F1FE2ECB2}"/>
              </a:ext>
            </a:extLst>
          </p:cNvPr>
          <p:cNvCxnSpPr>
            <a:stCxn id="27" idx="0"/>
            <a:endCxn id="28" idx="2"/>
          </p:cNvCxnSpPr>
          <p:nvPr/>
        </p:nvCxnSpPr>
        <p:spPr>
          <a:xfrm flipV="1">
            <a:off x="6941852" y="3416362"/>
            <a:ext cx="0" cy="2824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直線單箭頭接點 57">
            <a:extLst>
              <a:ext uri="{FF2B5EF4-FFF2-40B4-BE49-F238E27FC236}">
                <a16:creationId xmlns:a16="http://schemas.microsoft.com/office/drawing/2014/main" id="{2CD816DB-DB92-4ABD-B27C-365C32ACF07B}"/>
              </a:ext>
            </a:extLst>
          </p:cNvPr>
          <p:cNvCxnSpPr>
            <a:stCxn id="28" idx="0"/>
            <a:endCxn id="29" idx="2"/>
          </p:cNvCxnSpPr>
          <p:nvPr/>
        </p:nvCxnSpPr>
        <p:spPr>
          <a:xfrm flipV="1">
            <a:off x="6941852" y="2773399"/>
            <a:ext cx="0" cy="2736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直線單箭頭接點 59">
            <a:extLst>
              <a:ext uri="{FF2B5EF4-FFF2-40B4-BE49-F238E27FC236}">
                <a16:creationId xmlns:a16="http://schemas.microsoft.com/office/drawing/2014/main" id="{0EAA219D-E499-4E0A-AFC8-EB76C04521F1}"/>
              </a:ext>
            </a:extLst>
          </p:cNvPr>
          <p:cNvCxnSpPr>
            <a:stCxn id="29" idx="0"/>
            <a:endCxn id="17" idx="2"/>
          </p:cNvCxnSpPr>
          <p:nvPr/>
        </p:nvCxnSpPr>
        <p:spPr>
          <a:xfrm flipV="1">
            <a:off x="6941852" y="2274226"/>
            <a:ext cx="0" cy="1298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直線單箭頭接點 61">
            <a:extLst>
              <a:ext uri="{FF2B5EF4-FFF2-40B4-BE49-F238E27FC236}">
                <a16:creationId xmlns:a16="http://schemas.microsoft.com/office/drawing/2014/main" id="{A16549F4-8E0A-4A8C-A3F6-1DF2FF1217C1}"/>
              </a:ext>
            </a:extLst>
          </p:cNvPr>
          <p:cNvCxnSpPr>
            <a:stCxn id="17" idx="0"/>
            <a:endCxn id="12" idx="2"/>
          </p:cNvCxnSpPr>
          <p:nvPr/>
        </p:nvCxnSpPr>
        <p:spPr>
          <a:xfrm flipV="1">
            <a:off x="6941852" y="1164139"/>
            <a:ext cx="0" cy="3681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直線單箭頭接點 63">
            <a:extLst>
              <a:ext uri="{FF2B5EF4-FFF2-40B4-BE49-F238E27FC236}">
                <a16:creationId xmlns:a16="http://schemas.microsoft.com/office/drawing/2014/main" id="{176D9365-2334-4AC0-BAAF-68283B15ADAD}"/>
              </a:ext>
            </a:extLst>
          </p:cNvPr>
          <p:cNvCxnSpPr>
            <a:stCxn id="17" idx="1"/>
          </p:cNvCxnSpPr>
          <p:nvPr/>
        </p:nvCxnSpPr>
        <p:spPr>
          <a:xfrm flipH="1">
            <a:off x="2696010" y="1903249"/>
            <a:ext cx="21571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文字方塊 64">
            <a:extLst>
              <a:ext uri="{FF2B5EF4-FFF2-40B4-BE49-F238E27FC236}">
                <a16:creationId xmlns:a16="http://schemas.microsoft.com/office/drawing/2014/main" id="{163ACCAD-30B9-4A9A-96EE-9E53FB749B27}"/>
              </a:ext>
            </a:extLst>
          </p:cNvPr>
          <p:cNvSpPr txBox="1"/>
          <p:nvPr/>
        </p:nvSpPr>
        <p:spPr>
          <a:xfrm>
            <a:off x="6985013" y="1195978"/>
            <a:ext cx="520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Yes</a:t>
            </a:r>
            <a:endParaRPr lang="zh-TW" alt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6" name="文字方塊 65">
            <a:extLst>
              <a:ext uri="{FF2B5EF4-FFF2-40B4-BE49-F238E27FC236}">
                <a16:creationId xmlns:a16="http://schemas.microsoft.com/office/drawing/2014/main" id="{938BB777-2D72-4158-A247-1740E57E85AF}"/>
              </a:ext>
            </a:extLst>
          </p:cNvPr>
          <p:cNvSpPr txBox="1"/>
          <p:nvPr/>
        </p:nvSpPr>
        <p:spPr>
          <a:xfrm>
            <a:off x="4437052" y="1549083"/>
            <a:ext cx="466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</a:t>
            </a:r>
            <a:endParaRPr lang="zh-TW" alt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7" name="矩形 66">
            <a:extLst>
              <a:ext uri="{FF2B5EF4-FFF2-40B4-BE49-F238E27FC236}">
                <a16:creationId xmlns:a16="http://schemas.microsoft.com/office/drawing/2014/main" id="{14C2439C-21E7-4053-B14B-A3F1413E604B}"/>
              </a:ext>
            </a:extLst>
          </p:cNvPr>
          <p:cNvSpPr/>
          <p:nvPr/>
        </p:nvSpPr>
        <p:spPr>
          <a:xfrm>
            <a:off x="804153" y="3392314"/>
            <a:ext cx="3672184" cy="712057"/>
          </a:xfrm>
          <a:prstGeom prst="rect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8" name="矩形 67">
            <a:extLst>
              <a:ext uri="{FF2B5EF4-FFF2-40B4-BE49-F238E27FC236}">
                <a16:creationId xmlns:a16="http://schemas.microsoft.com/office/drawing/2014/main" id="{AD1B6B7E-32AA-4529-9C1B-AAED8EC77E86}"/>
              </a:ext>
            </a:extLst>
          </p:cNvPr>
          <p:cNvSpPr/>
          <p:nvPr/>
        </p:nvSpPr>
        <p:spPr>
          <a:xfrm>
            <a:off x="804153" y="4221548"/>
            <a:ext cx="3672184" cy="1054862"/>
          </a:xfrm>
          <a:prstGeom prst="rect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9" name="矩形 68">
            <a:extLst>
              <a:ext uri="{FF2B5EF4-FFF2-40B4-BE49-F238E27FC236}">
                <a16:creationId xmlns:a16="http://schemas.microsoft.com/office/drawing/2014/main" id="{9A47206B-8078-4D6E-BEA2-4179B2946E76}"/>
              </a:ext>
            </a:extLst>
          </p:cNvPr>
          <p:cNvSpPr/>
          <p:nvPr/>
        </p:nvSpPr>
        <p:spPr>
          <a:xfrm>
            <a:off x="5149691" y="2321647"/>
            <a:ext cx="3672184" cy="2075963"/>
          </a:xfrm>
          <a:prstGeom prst="rect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0" name="矩形 69">
            <a:extLst>
              <a:ext uri="{FF2B5EF4-FFF2-40B4-BE49-F238E27FC236}">
                <a16:creationId xmlns:a16="http://schemas.microsoft.com/office/drawing/2014/main" id="{316453E7-33A6-482D-8DD5-C6B55EAE2EA9}"/>
              </a:ext>
            </a:extLst>
          </p:cNvPr>
          <p:cNvSpPr/>
          <p:nvPr/>
        </p:nvSpPr>
        <p:spPr>
          <a:xfrm>
            <a:off x="5149691" y="4573870"/>
            <a:ext cx="3672184" cy="1541196"/>
          </a:xfrm>
          <a:prstGeom prst="rect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1" name="文字方塊 70">
            <a:extLst>
              <a:ext uri="{FF2B5EF4-FFF2-40B4-BE49-F238E27FC236}">
                <a16:creationId xmlns:a16="http://schemas.microsoft.com/office/drawing/2014/main" id="{DAA367AF-D29B-4CFD-8A2F-055CA1B1A0F9}"/>
              </a:ext>
            </a:extLst>
          </p:cNvPr>
          <p:cNvSpPr txBox="1"/>
          <p:nvPr/>
        </p:nvSpPr>
        <p:spPr>
          <a:xfrm>
            <a:off x="168381" y="3073404"/>
            <a:ext cx="34100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TW" sz="1800" b="0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1. Inertia weight with chaotic</a:t>
            </a:r>
          </a:p>
        </p:txBody>
      </p:sp>
      <p:sp>
        <p:nvSpPr>
          <p:cNvPr id="72" name="文字方塊 71">
            <a:extLst>
              <a:ext uri="{FF2B5EF4-FFF2-40B4-BE49-F238E27FC236}">
                <a16:creationId xmlns:a16="http://schemas.microsoft.com/office/drawing/2014/main" id="{F3F69C1C-0A32-4726-9374-340128CE463F}"/>
              </a:ext>
            </a:extLst>
          </p:cNvPr>
          <p:cNvSpPr txBox="1"/>
          <p:nvPr/>
        </p:nvSpPr>
        <p:spPr>
          <a:xfrm>
            <a:off x="107106" y="5239905"/>
            <a:ext cx="58316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TW" sz="1800" b="0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2. Elite and dimensional learning strategies</a:t>
            </a:r>
          </a:p>
        </p:txBody>
      </p:sp>
      <p:sp>
        <p:nvSpPr>
          <p:cNvPr id="73" name="文字方塊 72">
            <a:extLst>
              <a:ext uri="{FF2B5EF4-FFF2-40B4-BE49-F238E27FC236}">
                <a16:creationId xmlns:a16="http://schemas.microsoft.com/office/drawing/2014/main" id="{61306051-39CA-4518-BA8B-90021DBAA90E}"/>
              </a:ext>
            </a:extLst>
          </p:cNvPr>
          <p:cNvSpPr txBox="1"/>
          <p:nvPr/>
        </p:nvSpPr>
        <p:spPr>
          <a:xfrm>
            <a:off x="7157872" y="6056160"/>
            <a:ext cx="37454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TW" sz="1800" b="0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3. Adaptive position update strategy</a:t>
            </a:r>
          </a:p>
        </p:txBody>
      </p:sp>
      <p:sp>
        <p:nvSpPr>
          <p:cNvPr id="74" name="文字方塊 73">
            <a:extLst>
              <a:ext uri="{FF2B5EF4-FFF2-40B4-BE49-F238E27FC236}">
                <a16:creationId xmlns:a16="http://schemas.microsoft.com/office/drawing/2014/main" id="{AA38565C-9F9D-41F5-921A-63177FDAE614}"/>
              </a:ext>
            </a:extLst>
          </p:cNvPr>
          <p:cNvSpPr txBox="1"/>
          <p:nvPr/>
        </p:nvSpPr>
        <p:spPr>
          <a:xfrm>
            <a:off x="6891754" y="1947289"/>
            <a:ext cx="38602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TW" sz="1800" b="0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4. Competitive substitution mechanism</a:t>
            </a:r>
          </a:p>
        </p:txBody>
      </p:sp>
    </p:spTree>
    <p:extLst>
      <p:ext uri="{BB962C8B-B14F-4D97-AF65-F5344CB8AC3E}">
        <p14:creationId xmlns:p14="http://schemas.microsoft.com/office/powerpoint/2010/main" val="30129803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59529" y="224775"/>
            <a:ext cx="7123429" cy="633276"/>
          </a:xfrm>
        </p:spPr>
        <p:txBody>
          <a:bodyPr/>
          <a:lstStyle/>
          <a:p>
            <a:r>
              <a:rPr lang="en-US" altLang="zh-TW" dirty="0"/>
              <a:t>Equations for ASPSO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2024/7/16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31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F2DB035F-07D5-432C-85C9-C9CF4A63C509}"/>
              </a:ext>
            </a:extLst>
          </p:cNvPr>
          <p:cNvSpPr txBox="1"/>
          <p:nvPr/>
        </p:nvSpPr>
        <p:spPr>
          <a:xfrm>
            <a:off x="839754" y="1078861"/>
            <a:ext cx="583163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TW" sz="2000" b="0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1. Inertia weight with chaotic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47C13C5D-C768-441E-8306-5510B9F92F74}"/>
              </a:ext>
            </a:extLst>
          </p:cNvPr>
          <p:cNvSpPr txBox="1"/>
          <p:nvPr/>
        </p:nvSpPr>
        <p:spPr>
          <a:xfrm>
            <a:off x="839755" y="3487082"/>
            <a:ext cx="58316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TW" sz="2000" b="0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2. Elite and dimensional learning strategies</a:t>
            </a:r>
          </a:p>
        </p:txBody>
      </p:sp>
      <p:graphicFrame>
        <p:nvGraphicFramePr>
          <p:cNvPr id="11" name="物件 10">
            <a:extLst>
              <a:ext uri="{FF2B5EF4-FFF2-40B4-BE49-F238E27FC236}">
                <a16:creationId xmlns:a16="http://schemas.microsoft.com/office/drawing/2014/main" id="{C56D00B5-6015-427A-89BD-0C98E60FDE2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49807374"/>
              </p:ext>
            </p:extLst>
          </p:nvPr>
        </p:nvGraphicFramePr>
        <p:xfrm>
          <a:off x="1547777" y="1773300"/>
          <a:ext cx="3880258" cy="10347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891" name="Equation" r:id="rId3" imgW="2476440" imgH="660240" progId="Equation.DSMT4">
                  <p:embed/>
                </p:oleObj>
              </mc:Choice>
              <mc:Fallback>
                <p:oleObj name="Equation" r:id="rId3" imgW="2476440" imgH="660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47777" y="1773300"/>
                        <a:ext cx="3880258" cy="103473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物件 11">
            <a:extLst>
              <a:ext uri="{FF2B5EF4-FFF2-40B4-BE49-F238E27FC236}">
                <a16:creationId xmlns:a16="http://schemas.microsoft.com/office/drawing/2014/main" id="{5F475EDD-FB02-488A-AD48-A084D8D0A0E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2985892"/>
              </p:ext>
            </p:extLst>
          </p:nvPr>
        </p:nvGraphicFramePr>
        <p:xfrm>
          <a:off x="1547777" y="4250824"/>
          <a:ext cx="6668853" cy="20311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892" name="Equation" r:id="rId5" imgW="5003640" imgH="1523880" progId="Equation.DSMT4">
                  <p:embed/>
                </p:oleObj>
              </mc:Choice>
              <mc:Fallback>
                <p:oleObj name="Equation" r:id="rId5" imgW="5003640" imgH="15238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47777" y="4250824"/>
                        <a:ext cx="6668853" cy="203112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948612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00909" y="197405"/>
            <a:ext cx="7123429" cy="633276"/>
          </a:xfrm>
        </p:spPr>
        <p:txBody>
          <a:bodyPr/>
          <a:lstStyle/>
          <a:p>
            <a:r>
              <a:rPr lang="en-US" altLang="zh-TW" dirty="0"/>
              <a:t>Equations for ASPSO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2024/7/16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32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B6EEBA7C-5132-446F-9CAB-D1B76B253232}"/>
              </a:ext>
            </a:extLst>
          </p:cNvPr>
          <p:cNvSpPr txBox="1"/>
          <p:nvPr/>
        </p:nvSpPr>
        <p:spPr>
          <a:xfrm>
            <a:off x="769583" y="1044252"/>
            <a:ext cx="583163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TW" sz="2000" b="0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3. Adaptive position update strategy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EB87B129-6148-4FD1-AD26-0D1DEFA751A4}"/>
              </a:ext>
            </a:extLst>
          </p:cNvPr>
          <p:cNvSpPr txBox="1"/>
          <p:nvPr/>
        </p:nvSpPr>
        <p:spPr>
          <a:xfrm>
            <a:off x="769583" y="3975086"/>
            <a:ext cx="583163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TW" sz="2000" b="0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4. Competitive substitution mechanism</a:t>
            </a:r>
          </a:p>
        </p:txBody>
      </p:sp>
      <p:graphicFrame>
        <p:nvGraphicFramePr>
          <p:cNvPr id="13" name="物件 12">
            <a:extLst>
              <a:ext uri="{FF2B5EF4-FFF2-40B4-BE49-F238E27FC236}">
                <a16:creationId xmlns:a16="http://schemas.microsoft.com/office/drawing/2014/main" id="{E10B1D1A-2048-4F9C-B627-7D0B0CCD0AA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09784831"/>
              </p:ext>
            </p:extLst>
          </p:nvPr>
        </p:nvGraphicFramePr>
        <p:xfrm>
          <a:off x="1498201" y="1651448"/>
          <a:ext cx="4479383" cy="18852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916" name="Equation" r:id="rId3" imgW="3530520" imgH="1485720" progId="Equation.DSMT4">
                  <p:embed/>
                </p:oleObj>
              </mc:Choice>
              <mc:Fallback>
                <p:oleObj name="Equation" r:id="rId3" imgW="3530520" imgH="1485720" progId="Equation.DSMT4">
                  <p:embed/>
                  <p:pic>
                    <p:nvPicPr>
                      <p:cNvPr id="13" name="物件 12">
                        <a:extLst>
                          <a:ext uri="{FF2B5EF4-FFF2-40B4-BE49-F238E27FC236}">
                            <a16:creationId xmlns:a16="http://schemas.microsoft.com/office/drawing/2014/main" id="{E10B1D1A-2048-4F9C-B627-7D0B0CCD0AA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498201" y="1651448"/>
                        <a:ext cx="4479383" cy="18852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物件 15">
            <a:extLst>
              <a:ext uri="{FF2B5EF4-FFF2-40B4-BE49-F238E27FC236}">
                <a16:creationId xmlns:a16="http://schemas.microsoft.com/office/drawing/2014/main" id="{0EAEC18C-B5AB-4C6A-9EFE-655613BD270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26034735"/>
              </p:ext>
            </p:extLst>
          </p:nvPr>
        </p:nvGraphicFramePr>
        <p:xfrm>
          <a:off x="1498201" y="4795848"/>
          <a:ext cx="6263295" cy="1483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917" name="Equation" r:id="rId5" imgW="4343400" imgH="1028520" progId="Equation.DSMT4">
                  <p:embed/>
                </p:oleObj>
              </mc:Choice>
              <mc:Fallback>
                <p:oleObj name="Equation" r:id="rId5" imgW="4343400" imgH="1028520" progId="Equation.DSMT4">
                  <p:embed/>
                  <p:pic>
                    <p:nvPicPr>
                      <p:cNvPr id="16" name="物件 15">
                        <a:extLst>
                          <a:ext uri="{FF2B5EF4-FFF2-40B4-BE49-F238E27FC236}">
                            <a16:creationId xmlns:a16="http://schemas.microsoft.com/office/drawing/2014/main" id="{0EAEC18C-B5AB-4C6A-9EFE-655613BD270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498201" y="4795848"/>
                        <a:ext cx="6263295" cy="14834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258835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2024/7/16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33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>
          <a:xfrm>
            <a:off x="357907" y="1553365"/>
            <a:ext cx="10335493" cy="5979294"/>
          </a:xfrm>
        </p:spPr>
        <p:txBody>
          <a:bodyPr>
            <a:norm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3200" dirty="0">
                <a:cs typeface="Times New Roman" panose="02020603050405020304" pitchFamily="18" charset="0"/>
              </a:rPr>
              <a:t>Chapter 5 Simulations</a:t>
            </a:r>
          </a:p>
          <a:p>
            <a:pPr lvl="1">
              <a:lnSpc>
                <a:spcPct val="120000"/>
              </a:lnSpc>
            </a:pPr>
            <a:r>
              <a:rPr lang="en-US" altLang="zh-TW" sz="2400" dirty="0">
                <a:effectLst/>
                <a:cs typeface="Times New Roman" panose="02020603050405020304" pitchFamily="18" charset="0"/>
              </a:rPr>
              <a:t>Fixed source </a:t>
            </a:r>
            <a:r>
              <a:rPr lang="en-US" altLang="zh-TW" sz="2400" dirty="0">
                <a:cs typeface="Times New Roman" panose="02020603050405020304" pitchFamily="18" charset="0"/>
              </a:rPr>
              <a:t>l</a:t>
            </a:r>
            <a:r>
              <a:rPr lang="en-US" altLang="zh-TW" sz="2400" dirty="0">
                <a:effectLst/>
                <a:cs typeface="Times New Roman" panose="02020603050405020304" pitchFamily="18" charset="0"/>
              </a:rPr>
              <a:t>ocation </a:t>
            </a:r>
            <a:r>
              <a:rPr lang="en-US" altLang="zh-TW" sz="2400" dirty="0">
                <a:cs typeface="Times New Roman" panose="02020603050405020304" pitchFamily="18" charset="0"/>
              </a:rPr>
              <a:t>c</a:t>
            </a:r>
            <a:r>
              <a:rPr lang="en-US" altLang="zh-TW" sz="2400" dirty="0">
                <a:effectLst/>
                <a:cs typeface="Times New Roman" panose="02020603050405020304" pitchFamily="18" charset="0"/>
              </a:rPr>
              <a:t>ases</a:t>
            </a:r>
          </a:p>
          <a:p>
            <a:pPr lvl="1">
              <a:lnSpc>
                <a:spcPct val="120000"/>
              </a:lnSpc>
            </a:pPr>
            <a:r>
              <a:rPr lang="en-US" altLang="zh-TW" sz="2400" dirty="0">
                <a:effectLst/>
                <a:cs typeface="Times New Roman" panose="02020603050405020304" pitchFamily="18" charset="0"/>
              </a:rPr>
              <a:t>Fixed source </a:t>
            </a:r>
            <a:r>
              <a:rPr lang="en-US" altLang="zh-TW" sz="2400" dirty="0">
                <a:cs typeface="Times New Roman" panose="02020603050405020304" pitchFamily="18" charset="0"/>
              </a:rPr>
              <a:t>l</a:t>
            </a:r>
            <a:r>
              <a:rPr lang="en-US" altLang="zh-TW" sz="2400" dirty="0">
                <a:effectLst/>
                <a:cs typeface="Times New Roman" panose="02020603050405020304" pitchFamily="18" charset="0"/>
              </a:rPr>
              <a:t>ocation with parameters </a:t>
            </a:r>
            <a:r>
              <a:rPr lang="en-US" altLang="zh-TW" sz="2400" dirty="0">
                <a:cs typeface="Times New Roman" panose="02020603050405020304" pitchFamily="18" charset="0"/>
              </a:rPr>
              <a:t>o</a:t>
            </a:r>
            <a:r>
              <a:rPr lang="en-US" altLang="zh-TW" sz="2400" dirty="0">
                <a:effectLst/>
                <a:cs typeface="Times New Roman" panose="02020603050405020304" pitchFamily="18" charset="0"/>
              </a:rPr>
              <a:t>ptimization</a:t>
            </a:r>
            <a:endParaRPr lang="en-US" altLang="zh-TW" sz="2400" dirty="0">
              <a:cs typeface="Times New Roman" panose="02020603050405020304" pitchFamily="18" charset="0"/>
            </a:endParaRPr>
          </a:p>
          <a:p>
            <a:pPr lvl="1">
              <a:lnSpc>
                <a:spcPct val="120000"/>
              </a:lnSpc>
            </a:pPr>
            <a:r>
              <a:rPr lang="en-US" altLang="zh-TW" sz="2400" dirty="0">
                <a:effectLst/>
                <a:cs typeface="Times New Roman" panose="02020603050405020304" pitchFamily="18" charset="0"/>
              </a:rPr>
              <a:t>Applications of estimated ATFs and RIRs</a:t>
            </a:r>
          </a:p>
          <a:p>
            <a:pPr lvl="1">
              <a:lnSpc>
                <a:spcPct val="120000"/>
              </a:lnSpc>
            </a:pPr>
            <a:r>
              <a:rPr lang="en-US" altLang="zh-TW" sz="2400" dirty="0">
                <a:effectLst/>
                <a:cs typeface="Times New Roman" panose="02020603050405020304" pitchFamily="18" charset="0"/>
              </a:rPr>
              <a:t>Moving source </a:t>
            </a:r>
            <a:r>
              <a:rPr lang="en-US" altLang="zh-TW" sz="2400" dirty="0">
                <a:cs typeface="Times New Roman" panose="02020603050405020304" pitchFamily="18" charset="0"/>
              </a:rPr>
              <a:t>l</a:t>
            </a:r>
            <a:r>
              <a:rPr lang="en-US" altLang="zh-TW" sz="2400" dirty="0">
                <a:effectLst/>
                <a:cs typeface="Times New Roman" panose="02020603050405020304" pitchFamily="18" charset="0"/>
              </a:rPr>
              <a:t>ocation </a:t>
            </a:r>
            <a:r>
              <a:rPr lang="en-US" altLang="zh-TW" sz="2400" dirty="0">
                <a:cs typeface="Times New Roman" panose="02020603050405020304" pitchFamily="18" charset="0"/>
              </a:rPr>
              <a:t>c</a:t>
            </a:r>
            <a:r>
              <a:rPr lang="en-US" altLang="zh-TW" sz="2400" dirty="0">
                <a:effectLst/>
                <a:cs typeface="Times New Roman" panose="02020603050405020304" pitchFamily="18" charset="0"/>
              </a:rPr>
              <a:t>ases</a:t>
            </a:r>
            <a:endParaRPr lang="en-US" altLang="zh-TW" sz="2400" dirty="0">
              <a:cs typeface="Times New Roman" panose="02020603050405020304" pitchFamily="18" charset="0"/>
            </a:endParaRPr>
          </a:p>
          <a:p>
            <a:endParaRPr lang="en-US" altLang="zh-TW" sz="2400" b="0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97192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00909" y="197405"/>
            <a:ext cx="7123429" cy="633276"/>
          </a:xfrm>
        </p:spPr>
        <p:txBody>
          <a:bodyPr/>
          <a:lstStyle/>
          <a:p>
            <a:pPr lvl="1">
              <a:lnSpc>
                <a:spcPct val="120000"/>
              </a:lnSpc>
            </a:pPr>
            <a:r>
              <a:rPr lang="en-US" altLang="zh-TW" sz="2800" b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Fixed source </a:t>
            </a:r>
            <a:r>
              <a:rPr lang="en-US" altLang="zh-TW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altLang="zh-TW" sz="2800" b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ocation </a:t>
            </a:r>
            <a:r>
              <a:rPr lang="en-US" altLang="zh-TW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TW" sz="2800" b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ases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2024/7/16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34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02093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00909" y="197405"/>
            <a:ext cx="8266955" cy="633276"/>
          </a:xfrm>
        </p:spPr>
        <p:txBody>
          <a:bodyPr/>
          <a:lstStyle/>
          <a:p>
            <a:pPr lvl="1">
              <a:lnSpc>
                <a:spcPct val="120000"/>
              </a:lnSpc>
            </a:pPr>
            <a:r>
              <a:rPr lang="en-US" altLang="zh-TW" sz="28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Fixed source </a:t>
            </a:r>
            <a:r>
              <a:rPr lang="en-US" altLang="zh-TW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altLang="zh-TW" sz="28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ocation with parameters </a:t>
            </a:r>
            <a:r>
              <a:rPr lang="en-US" altLang="zh-TW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altLang="zh-TW" sz="28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ptimization</a:t>
            </a:r>
            <a:endParaRPr lang="en-US" altLang="zh-TW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2024/7/16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35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89934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00909" y="197405"/>
            <a:ext cx="7123429" cy="633276"/>
          </a:xfrm>
        </p:spPr>
        <p:txBody>
          <a:bodyPr/>
          <a:lstStyle/>
          <a:p>
            <a:pPr lvl="1">
              <a:lnSpc>
                <a:spcPct val="120000"/>
              </a:lnSpc>
            </a:pPr>
            <a:r>
              <a:rPr lang="en-US" altLang="zh-TW" sz="28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Applications of estimated ATFs and RIRs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2024/7/16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36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A65286D9-7AAF-4893-911F-3D51776FFA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5412" y="4500040"/>
            <a:ext cx="5346700" cy="2335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8469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00909" y="197405"/>
            <a:ext cx="7123429" cy="633276"/>
          </a:xfrm>
        </p:spPr>
        <p:txBody>
          <a:bodyPr/>
          <a:lstStyle/>
          <a:p>
            <a:pPr lvl="1">
              <a:lnSpc>
                <a:spcPct val="120000"/>
              </a:lnSpc>
            </a:pPr>
            <a:r>
              <a:rPr lang="en-US" altLang="zh-TW" sz="28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Moving source </a:t>
            </a:r>
            <a:r>
              <a:rPr lang="en-US" altLang="zh-TW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altLang="zh-TW" sz="28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ocation </a:t>
            </a:r>
            <a:r>
              <a:rPr lang="en-US" altLang="zh-TW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TW" sz="28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ases</a:t>
            </a:r>
            <a:endParaRPr lang="en-US" altLang="zh-TW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2024/7/16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37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20820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2024/7/16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38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>
          <a:xfrm>
            <a:off x="357907" y="1553365"/>
            <a:ext cx="10335493" cy="5979294"/>
          </a:xfrm>
        </p:spPr>
        <p:txBody>
          <a:bodyPr>
            <a:norm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3200" dirty="0">
                <a:cs typeface="Times New Roman" panose="02020603050405020304" pitchFamily="18" charset="0"/>
              </a:rPr>
              <a:t>Chapter 6 Experiments</a:t>
            </a:r>
          </a:p>
          <a:p>
            <a:pPr lvl="1">
              <a:lnSpc>
                <a:spcPct val="120000"/>
              </a:lnSpc>
            </a:pPr>
            <a:r>
              <a:rPr lang="en-US" altLang="zh-TW" sz="24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Settings and Parameters</a:t>
            </a:r>
          </a:p>
          <a:p>
            <a:pPr lvl="1"/>
            <a:r>
              <a:rPr lang="en-US" altLang="zh-TW" sz="24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Results and Discussions</a:t>
            </a:r>
            <a:endParaRPr lang="en-US" altLang="zh-TW" sz="2400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625960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00909" y="197405"/>
            <a:ext cx="7123429" cy="633276"/>
          </a:xfrm>
        </p:spPr>
        <p:txBody>
          <a:bodyPr/>
          <a:lstStyle/>
          <a:p>
            <a:pPr lvl="1">
              <a:lnSpc>
                <a:spcPct val="120000"/>
              </a:lnSpc>
            </a:pPr>
            <a:r>
              <a:rPr lang="en-US" altLang="zh-TW" sz="2800" b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Settings and Parameters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2024/7/16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39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02405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0" y="217050"/>
            <a:ext cx="7123429" cy="633276"/>
          </a:xfrm>
        </p:spPr>
        <p:txBody>
          <a:bodyPr/>
          <a:lstStyle/>
          <a:p>
            <a:r>
              <a:rPr lang="en-US" altLang="zh-TW" sz="2800"/>
              <a:t>Motivation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2024/7/16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4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C97D83BE-E4EC-4B4E-A33E-48BA8CBC2A9E}"/>
              </a:ext>
            </a:extLst>
          </p:cNvPr>
          <p:cNvSpPr txBox="1"/>
          <p:nvPr/>
        </p:nvSpPr>
        <p:spPr>
          <a:xfrm>
            <a:off x="601435" y="1022149"/>
            <a:ext cx="974421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altLang="zh-TW" sz="18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Acoustic </a:t>
            </a:r>
            <a:r>
              <a:rPr lang="en-US" altLang="zh-TW" sz="18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t</a:t>
            </a:r>
            <a:r>
              <a:rPr lang="en-US" altLang="zh-TW" sz="18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ransfer </a:t>
            </a:r>
            <a:r>
              <a:rPr lang="en-US" altLang="zh-TW" sz="18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f</a:t>
            </a:r>
            <a:r>
              <a:rPr lang="en-US" altLang="zh-TW" sz="18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unctions (ATFs) </a:t>
            </a:r>
            <a:r>
              <a:rPr lang="en-US" altLang="zh-TW" sz="1800" dirty="0" err="1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v.s</a:t>
            </a:r>
            <a:r>
              <a:rPr lang="en-US" altLang="zh-TW" sz="18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. Relative </a:t>
            </a:r>
            <a:r>
              <a:rPr lang="en-US" altLang="zh-TW" sz="18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t</a:t>
            </a:r>
            <a:r>
              <a:rPr lang="en-US" altLang="zh-TW" sz="18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ransfer </a:t>
            </a:r>
            <a:r>
              <a:rPr lang="en-US" altLang="zh-TW" sz="18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f</a:t>
            </a:r>
            <a:r>
              <a:rPr lang="en-US" altLang="zh-TW" sz="18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unctions (RTFs)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altLang="zh-TW" sz="1800" dirty="0">
              <a:effectLst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altLang="zh-TW" sz="18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U</a:t>
            </a:r>
            <a:r>
              <a:rPr lang="en-US" altLang="zh-TW" sz="18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navailability of the source signal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altLang="zh-TW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Most blind system identification (BSI) → multiplication transfer function (</a:t>
            </a:r>
            <a:r>
              <a:rPr lang="en-US" altLang="zh-TW" sz="1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MTF</a:t>
            </a:r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algn="just"/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Proposed method → </a:t>
            </a:r>
            <a:r>
              <a:rPr lang="en-US" altLang="zh-TW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convolutive</a:t>
            </a:r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transfer function  (</a:t>
            </a:r>
            <a:r>
              <a:rPr lang="en-US" altLang="zh-TW" sz="1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CTF</a:t>
            </a:r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TW" alt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6" name="群組 45">
            <a:extLst>
              <a:ext uri="{FF2B5EF4-FFF2-40B4-BE49-F238E27FC236}">
                <a16:creationId xmlns:a16="http://schemas.microsoft.com/office/drawing/2014/main" id="{9D62EDD2-B678-4830-882F-64B99A6BA1FB}"/>
              </a:ext>
            </a:extLst>
          </p:cNvPr>
          <p:cNvGrpSpPr/>
          <p:nvPr/>
        </p:nvGrpSpPr>
        <p:grpSpPr>
          <a:xfrm>
            <a:off x="667671" y="3433328"/>
            <a:ext cx="4112607" cy="3049682"/>
            <a:chOff x="628711" y="4681971"/>
            <a:chExt cx="3551150" cy="2378707"/>
          </a:xfrm>
        </p:grpSpPr>
        <p:pic>
          <p:nvPicPr>
            <p:cNvPr id="12294" name="Picture 6" descr="喇叭圖案素材| PNG和向量圖| 透明背景圖片| 免費下载- Pngtree">
              <a:extLst>
                <a:ext uri="{FF2B5EF4-FFF2-40B4-BE49-F238E27FC236}">
                  <a16:creationId xmlns:a16="http://schemas.microsoft.com/office/drawing/2014/main" id="{2D0303B1-015E-4A98-A010-C2275347C2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8711" y="5517438"/>
              <a:ext cx="560991" cy="5609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296" name="Picture 8" descr="274,999 個「Mic」相關素材，包含圖片、庫存照片、3D 物體和向量圖| Shutterstock">
              <a:extLst>
                <a:ext uri="{FF2B5EF4-FFF2-40B4-BE49-F238E27FC236}">
                  <a16:creationId xmlns:a16="http://schemas.microsoft.com/office/drawing/2014/main" id="{877ED52D-10EE-454C-9DB7-E03532EC28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13523" y="4681971"/>
              <a:ext cx="564498" cy="4555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8" descr="274,999 個「Mic」相關素材，包含圖片、庫存照片、3D 物體和向量圖| Shutterstock">
              <a:extLst>
                <a:ext uri="{FF2B5EF4-FFF2-40B4-BE49-F238E27FC236}">
                  <a16:creationId xmlns:a16="http://schemas.microsoft.com/office/drawing/2014/main" id="{56E55862-AEC9-4E9D-8045-4D1787C1335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15277" y="5574350"/>
              <a:ext cx="560991" cy="4526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8" descr="274,999 個「Mic」相關素材，包含圖片、庫存照片、3D 物體和向量圖| Shutterstock">
              <a:extLst>
                <a:ext uri="{FF2B5EF4-FFF2-40B4-BE49-F238E27FC236}">
                  <a16:creationId xmlns:a16="http://schemas.microsoft.com/office/drawing/2014/main" id="{FB67424A-CC34-4C9C-8BB1-9D59670118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13523" y="6608006"/>
              <a:ext cx="560990" cy="4526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4" name="直線單箭頭接點 23">
              <a:extLst>
                <a:ext uri="{FF2B5EF4-FFF2-40B4-BE49-F238E27FC236}">
                  <a16:creationId xmlns:a16="http://schemas.microsoft.com/office/drawing/2014/main" id="{B4E738E8-74FD-4B51-983F-501F131192A0}"/>
                </a:ext>
              </a:extLst>
            </p:cNvPr>
            <p:cNvCxnSpPr>
              <a:cxnSpLocks/>
              <a:stCxn id="12294" idx="3"/>
              <a:endCxn id="26" idx="1"/>
            </p:cNvCxnSpPr>
            <p:nvPr/>
          </p:nvCxnSpPr>
          <p:spPr>
            <a:xfrm>
              <a:off x="1189702" y="5797934"/>
              <a:ext cx="1425575" cy="2753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線單箭頭接點 32">
              <a:extLst>
                <a:ext uri="{FF2B5EF4-FFF2-40B4-BE49-F238E27FC236}">
                  <a16:creationId xmlns:a16="http://schemas.microsoft.com/office/drawing/2014/main" id="{E0047A4E-6577-4BAF-A8FE-C3E7CBAE5532}"/>
                </a:ext>
              </a:extLst>
            </p:cNvPr>
            <p:cNvCxnSpPr>
              <a:cxnSpLocks/>
              <a:stCxn id="12294" idx="3"/>
            </p:cNvCxnSpPr>
            <p:nvPr/>
          </p:nvCxnSpPr>
          <p:spPr>
            <a:xfrm flipV="1">
              <a:off x="1189702" y="4989241"/>
              <a:ext cx="1318894" cy="808693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線單箭頭接點 35">
              <a:extLst>
                <a:ext uri="{FF2B5EF4-FFF2-40B4-BE49-F238E27FC236}">
                  <a16:creationId xmlns:a16="http://schemas.microsoft.com/office/drawing/2014/main" id="{0EEDF225-5F90-422E-A52A-F3E0CD3604C6}"/>
                </a:ext>
              </a:extLst>
            </p:cNvPr>
            <p:cNvCxnSpPr>
              <a:cxnSpLocks/>
              <a:stCxn id="12294" idx="3"/>
            </p:cNvCxnSpPr>
            <p:nvPr/>
          </p:nvCxnSpPr>
          <p:spPr>
            <a:xfrm>
              <a:off x="1189702" y="5797934"/>
              <a:ext cx="1338259" cy="95529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文字方塊 40">
              <a:extLst>
                <a:ext uri="{FF2B5EF4-FFF2-40B4-BE49-F238E27FC236}">
                  <a16:creationId xmlns:a16="http://schemas.microsoft.com/office/drawing/2014/main" id="{B8774243-C966-4381-BE02-E07B0D4CBF1D}"/>
                </a:ext>
              </a:extLst>
            </p:cNvPr>
            <p:cNvSpPr txBox="1"/>
            <p:nvPr/>
          </p:nvSpPr>
          <p:spPr>
            <a:xfrm>
              <a:off x="1364325" y="5058506"/>
              <a:ext cx="758480" cy="28807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TW" sz="180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ATF</a:t>
              </a:r>
              <a:endParaRPr lang="zh-TW" altLang="en-US" sz="18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43" name="接點: 弧形 42">
              <a:extLst>
                <a:ext uri="{FF2B5EF4-FFF2-40B4-BE49-F238E27FC236}">
                  <a16:creationId xmlns:a16="http://schemas.microsoft.com/office/drawing/2014/main" id="{5697ABF8-434C-4939-A990-F5BF3E938881}"/>
                </a:ext>
              </a:extLst>
            </p:cNvPr>
            <p:cNvCxnSpPr>
              <a:stCxn id="12296" idx="3"/>
              <a:endCxn id="26" idx="3"/>
            </p:cNvCxnSpPr>
            <p:nvPr/>
          </p:nvCxnSpPr>
          <p:spPr>
            <a:xfrm flipH="1">
              <a:off x="3176268" y="4909723"/>
              <a:ext cx="1753" cy="890964"/>
            </a:xfrm>
            <a:prstGeom prst="curvedConnector3">
              <a:avLst>
                <a:gd name="adj1" fmla="val -13040502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接點: 弧形 46">
              <a:extLst>
                <a:ext uri="{FF2B5EF4-FFF2-40B4-BE49-F238E27FC236}">
                  <a16:creationId xmlns:a16="http://schemas.microsoft.com/office/drawing/2014/main" id="{E622C1CF-7398-42F2-952A-A784EA96FE96}"/>
                </a:ext>
              </a:extLst>
            </p:cNvPr>
            <p:cNvCxnSpPr>
              <a:cxnSpLocks/>
              <a:stCxn id="12296" idx="3"/>
              <a:endCxn id="27" idx="3"/>
            </p:cNvCxnSpPr>
            <p:nvPr/>
          </p:nvCxnSpPr>
          <p:spPr>
            <a:xfrm flipH="1">
              <a:off x="3174513" y="4909723"/>
              <a:ext cx="3508" cy="1924619"/>
            </a:xfrm>
            <a:prstGeom prst="curvedConnector3">
              <a:avLst>
                <a:gd name="adj1" fmla="val -6516534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文字方塊 49">
              <a:extLst>
                <a:ext uri="{FF2B5EF4-FFF2-40B4-BE49-F238E27FC236}">
                  <a16:creationId xmlns:a16="http://schemas.microsoft.com/office/drawing/2014/main" id="{53778CF6-903C-42B8-9B87-23F629980D7B}"/>
                </a:ext>
              </a:extLst>
            </p:cNvPr>
            <p:cNvSpPr txBox="1"/>
            <p:nvPr/>
          </p:nvSpPr>
          <p:spPr>
            <a:xfrm>
              <a:off x="3421381" y="5075917"/>
              <a:ext cx="758480" cy="28807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TW" sz="180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RTF</a:t>
              </a:r>
              <a:endParaRPr lang="zh-TW" altLang="en-US" sz="180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7" name="群組 6">
            <a:extLst>
              <a:ext uri="{FF2B5EF4-FFF2-40B4-BE49-F238E27FC236}">
                <a16:creationId xmlns:a16="http://schemas.microsoft.com/office/drawing/2014/main" id="{9D3956C1-23D4-49C9-96BA-A9C0B393C991}"/>
              </a:ext>
            </a:extLst>
          </p:cNvPr>
          <p:cNvGrpSpPr/>
          <p:nvPr/>
        </p:nvGrpSpPr>
        <p:grpSpPr>
          <a:xfrm>
            <a:off x="5152259" y="3263048"/>
            <a:ext cx="5011680" cy="3452402"/>
            <a:chOff x="5152259" y="3263048"/>
            <a:chExt cx="5011680" cy="3452402"/>
          </a:xfrm>
        </p:grpSpPr>
        <p:grpSp>
          <p:nvGrpSpPr>
            <p:cNvPr id="17" name="群組 16">
              <a:extLst>
                <a:ext uri="{FF2B5EF4-FFF2-40B4-BE49-F238E27FC236}">
                  <a16:creationId xmlns:a16="http://schemas.microsoft.com/office/drawing/2014/main" id="{12F6F150-D033-41DA-B129-E2AD3A6600CB}"/>
                </a:ext>
              </a:extLst>
            </p:cNvPr>
            <p:cNvGrpSpPr/>
            <p:nvPr/>
          </p:nvGrpSpPr>
          <p:grpSpPr>
            <a:xfrm>
              <a:off x="5214829" y="3472843"/>
              <a:ext cx="4886540" cy="3010167"/>
              <a:chOff x="5511799" y="4841625"/>
              <a:chExt cx="4692650" cy="2209164"/>
            </a:xfrm>
          </p:grpSpPr>
          <p:pic>
            <p:nvPicPr>
              <p:cNvPr id="12292" name="Picture 4" descr="Example of room impulse response from dEchorate dataset | Download  Scientific Diagram">
                <a:extLst>
                  <a:ext uri="{FF2B5EF4-FFF2-40B4-BE49-F238E27FC236}">
                    <a16:creationId xmlns:a16="http://schemas.microsoft.com/office/drawing/2014/main" id="{A1B76672-4FF6-4703-B566-AECB2BACBD8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11799" y="4841625"/>
                <a:ext cx="4692650" cy="22091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4D83822E-681E-4A50-8EF2-1F9A493A7169}"/>
                  </a:ext>
                </a:extLst>
              </p:cNvPr>
              <p:cNvSpPr/>
              <p:nvPr/>
            </p:nvSpPr>
            <p:spPr>
              <a:xfrm>
                <a:off x="6020434" y="4873125"/>
                <a:ext cx="1370966" cy="1880100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8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B07E3026-C25A-4B83-80A8-54ACE31A4CF0}"/>
                  </a:ext>
                </a:extLst>
              </p:cNvPr>
              <p:cNvSpPr/>
              <p:nvPr/>
            </p:nvSpPr>
            <p:spPr>
              <a:xfrm>
                <a:off x="6410959" y="4873125"/>
                <a:ext cx="1370966" cy="1880100"/>
              </a:xfrm>
              <a:prstGeom prst="rect">
                <a:avLst/>
              </a:prstGeom>
              <a:noFill/>
              <a:ln>
                <a:solidFill>
                  <a:srgbClr val="FFFF00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800">
                  <a:solidFill>
                    <a:srgbClr val="FFFF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92C6500A-2A73-4A0A-B267-A4E22EE95318}"/>
                  </a:ext>
                </a:extLst>
              </p:cNvPr>
              <p:cNvSpPr/>
              <p:nvPr/>
            </p:nvSpPr>
            <p:spPr>
              <a:xfrm>
                <a:off x="6901180" y="4873125"/>
                <a:ext cx="1370966" cy="1880100"/>
              </a:xfrm>
              <a:prstGeom prst="rect">
                <a:avLst/>
              </a:prstGeom>
              <a:noFill/>
              <a:ln>
                <a:solidFill>
                  <a:srgbClr val="92D050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8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" name="橢圓 12">
                <a:extLst>
                  <a:ext uri="{FF2B5EF4-FFF2-40B4-BE49-F238E27FC236}">
                    <a16:creationId xmlns:a16="http://schemas.microsoft.com/office/drawing/2014/main" id="{6E40A0C4-9D8D-4314-8525-E52DC659D298}"/>
                  </a:ext>
                </a:extLst>
              </p:cNvPr>
              <p:cNvSpPr/>
              <p:nvPr/>
            </p:nvSpPr>
            <p:spPr>
              <a:xfrm>
                <a:off x="8448675" y="5775075"/>
                <a:ext cx="45719" cy="4571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8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" name="橢圓 18">
                <a:extLst>
                  <a:ext uri="{FF2B5EF4-FFF2-40B4-BE49-F238E27FC236}">
                    <a16:creationId xmlns:a16="http://schemas.microsoft.com/office/drawing/2014/main" id="{0BE33788-E59A-4544-B1E7-4898BDA5F5DB}"/>
                  </a:ext>
                </a:extLst>
              </p:cNvPr>
              <p:cNvSpPr/>
              <p:nvPr/>
            </p:nvSpPr>
            <p:spPr>
              <a:xfrm>
                <a:off x="8601075" y="5775075"/>
                <a:ext cx="45719" cy="45719"/>
              </a:xfrm>
              <a:prstGeom prst="ellipse">
                <a:avLst/>
              </a:prstGeom>
              <a:solidFill>
                <a:srgbClr val="FFFF00"/>
              </a:solidFill>
              <a:ln>
                <a:solidFill>
                  <a:srgbClr val="FFFF00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8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" name="橢圓 19">
                <a:extLst>
                  <a:ext uri="{FF2B5EF4-FFF2-40B4-BE49-F238E27FC236}">
                    <a16:creationId xmlns:a16="http://schemas.microsoft.com/office/drawing/2014/main" id="{7804329B-CA22-49CE-AF75-483A2C754CD9}"/>
                  </a:ext>
                </a:extLst>
              </p:cNvPr>
              <p:cNvSpPr/>
              <p:nvPr/>
            </p:nvSpPr>
            <p:spPr>
              <a:xfrm>
                <a:off x="8753475" y="5775075"/>
                <a:ext cx="45719" cy="45719"/>
              </a:xfrm>
              <a:prstGeom prst="ellipse">
                <a:avLst/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8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06C2203A-8527-409F-BDDA-2683A38D6A50}"/>
                  </a:ext>
                </a:extLst>
              </p:cNvPr>
              <p:cNvSpPr/>
              <p:nvPr/>
            </p:nvSpPr>
            <p:spPr>
              <a:xfrm>
                <a:off x="6001069" y="4880743"/>
                <a:ext cx="4028756" cy="1903980"/>
              </a:xfrm>
              <a:prstGeom prst="rect">
                <a:avLst/>
              </a:prstGeom>
              <a:noFill/>
              <a:ln>
                <a:solidFill>
                  <a:srgbClr val="0000FF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8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F068B761-D6C5-400D-9095-C925C4CF0BE3}"/>
                </a:ext>
              </a:extLst>
            </p:cNvPr>
            <p:cNvSpPr/>
            <p:nvPr/>
          </p:nvSpPr>
          <p:spPr>
            <a:xfrm rot="5400000">
              <a:off x="3822816" y="4592491"/>
              <a:ext cx="3202056" cy="5431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0A022000-7BDF-4078-9458-EFFA97F36B8B}"/>
                </a:ext>
              </a:extLst>
            </p:cNvPr>
            <p:cNvSpPr/>
            <p:nvPr/>
          </p:nvSpPr>
          <p:spPr>
            <a:xfrm rot="10800000">
              <a:off x="5571063" y="6172280"/>
              <a:ext cx="4592876" cy="5431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0" name="文字方塊 29">
              <a:extLst>
                <a:ext uri="{FF2B5EF4-FFF2-40B4-BE49-F238E27FC236}">
                  <a16:creationId xmlns:a16="http://schemas.microsoft.com/office/drawing/2014/main" id="{F7D2F058-EDC5-4CF0-B817-363939FAAFB1}"/>
                </a:ext>
              </a:extLst>
            </p:cNvPr>
            <p:cNvSpPr txBox="1"/>
            <p:nvPr/>
          </p:nvSpPr>
          <p:spPr>
            <a:xfrm>
              <a:off x="7211707" y="6192830"/>
              <a:ext cx="16225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Time samples</a:t>
              </a:r>
              <a:endParaRPr lang="zh-TW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文字方塊 31">
              <a:extLst>
                <a:ext uri="{FF2B5EF4-FFF2-40B4-BE49-F238E27FC236}">
                  <a16:creationId xmlns:a16="http://schemas.microsoft.com/office/drawing/2014/main" id="{DE093659-7152-4387-A23D-CE086277E4E4}"/>
                </a:ext>
              </a:extLst>
            </p:cNvPr>
            <p:cNvSpPr txBox="1"/>
            <p:nvPr/>
          </p:nvSpPr>
          <p:spPr>
            <a:xfrm rot="16200000">
              <a:off x="4535731" y="4466916"/>
              <a:ext cx="164974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TW" sz="1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Amplitude</a:t>
              </a:r>
              <a:endParaRPr lang="zh-TW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0669274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00909" y="197405"/>
            <a:ext cx="7123429" cy="633276"/>
          </a:xfrm>
        </p:spPr>
        <p:txBody>
          <a:bodyPr/>
          <a:lstStyle/>
          <a:p>
            <a:pPr lvl="1"/>
            <a:r>
              <a:rPr lang="en-US" altLang="zh-TW" sz="2800" b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Results and Discussions</a:t>
            </a:r>
            <a:endParaRPr lang="en-US" altLang="zh-TW" sz="2800" b="1" dirty="0">
              <a:cs typeface="Times New Roman" panose="02020603050405020304" pitchFamily="18" charset="0"/>
            </a:endParaRP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2024/7/16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40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170960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2024/7/16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41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>
          <a:xfrm>
            <a:off x="357907" y="1553365"/>
            <a:ext cx="10335493" cy="5979294"/>
          </a:xfrm>
        </p:spPr>
        <p:txBody>
          <a:bodyPr>
            <a:norm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3200" dirty="0">
                <a:cs typeface="Times New Roman" panose="02020603050405020304" pitchFamily="18" charset="0"/>
              </a:rPr>
              <a:t>Chapter 7 Conclusions and future work</a:t>
            </a:r>
          </a:p>
          <a:p>
            <a:pPr lvl="1">
              <a:lnSpc>
                <a:spcPct val="120000"/>
              </a:lnSpc>
            </a:pPr>
            <a:r>
              <a:rPr lang="en-US" altLang="zh-TW" sz="2400" dirty="0">
                <a:cs typeface="Times New Roman" panose="02020603050405020304" pitchFamily="18" charset="0"/>
              </a:rPr>
              <a:t>Conclusions</a:t>
            </a:r>
          </a:p>
          <a:p>
            <a:pPr lvl="1">
              <a:lnSpc>
                <a:spcPct val="120000"/>
              </a:lnSpc>
            </a:pPr>
            <a:r>
              <a:rPr lang="en-US" altLang="zh-TW" sz="2400" dirty="0">
                <a:cs typeface="Times New Roman" panose="02020603050405020304" pitchFamily="18" charset="0"/>
              </a:rPr>
              <a:t>Future work</a:t>
            </a:r>
          </a:p>
        </p:txBody>
      </p:sp>
    </p:spTree>
    <p:extLst>
      <p:ext uri="{BB962C8B-B14F-4D97-AF65-F5344CB8AC3E}">
        <p14:creationId xmlns:p14="http://schemas.microsoft.com/office/powerpoint/2010/main" val="266650488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0" y="217050"/>
            <a:ext cx="7123429" cy="633276"/>
          </a:xfrm>
        </p:spPr>
        <p:txBody>
          <a:bodyPr/>
          <a:lstStyle/>
          <a:p>
            <a:r>
              <a:rPr lang="en-US" altLang="zh-TW" sz="2800" dirty="0">
                <a:cs typeface="Times New Roman" panose="02020603050405020304" pitchFamily="18" charset="0"/>
              </a:rPr>
              <a:t>Conclusions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2024/7/16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42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F6C0EE33-7268-49EC-A31C-A96725E2EDF4}"/>
              </a:ext>
            </a:extLst>
          </p:cNvPr>
          <p:cNvSpPr txBox="1"/>
          <p:nvPr/>
        </p:nvSpPr>
        <p:spPr>
          <a:xfrm>
            <a:off x="855683" y="1220754"/>
            <a:ext cx="7743567" cy="43822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US" altLang="zh-TW" sz="2000" b="1" dirty="0">
                <a:latin typeface="Times New Roman" panose="02020603050405020304" pitchFamily="18" charset="0"/>
                <a:ea typeface="新細明體" panose="02020500000000000000" pitchFamily="18" charset="-120"/>
              </a:rPr>
              <a:t>Proposed three approaches</a:t>
            </a:r>
          </a:p>
          <a:p>
            <a:pPr marL="864428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18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A</a:t>
            </a:r>
            <a:r>
              <a:rPr lang="en-US" altLang="zh-TW" sz="18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</a:rPr>
              <a:t>ccurate ATF estimation</a:t>
            </a:r>
          </a:p>
          <a:p>
            <a:pPr marL="864428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18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</a:rPr>
              <a:t>low matching error</a:t>
            </a:r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US" altLang="zh-TW" sz="2000" b="1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</a:rPr>
              <a:t>In short reverberation time scenarios</a:t>
            </a:r>
          </a:p>
          <a:p>
            <a:pPr marL="864428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18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Proposed method outperform baseline BSI method</a:t>
            </a:r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US" altLang="zh-TW" sz="2000" b="1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</a:rPr>
              <a:t>In long reverberation time scenarios</a:t>
            </a:r>
          </a:p>
          <a:p>
            <a:pPr marL="864428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18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baseline BSI method </a:t>
            </a:r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 failure</a:t>
            </a:r>
          </a:p>
          <a:p>
            <a:pPr marL="864428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18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Proposed method outperform WPE following DAS beamformer</a:t>
            </a:r>
            <a:endParaRPr lang="en-US" altLang="zh-TW" sz="1800" dirty="0"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US" altLang="zh-TW" sz="2000" b="1" dirty="0">
                <a:latin typeface="Times New Roman" panose="02020603050405020304" pitchFamily="18" charset="0"/>
                <a:ea typeface="新細明體" panose="02020500000000000000" pitchFamily="18" charset="-120"/>
              </a:rPr>
              <a:t>P</a:t>
            </a:r>
            <a:r>
              <a:rPr lang="en-US" altLang="zh-TW" sz="2000" b="1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</a:rPr>
              <a:t>arameters optimization</a:t>
            </a:r>
          </a:p>
          <a:p>
            <a:pPr marL="864428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18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Lower </a:t>
            </a:r>
            <a:r>
              <a:rPr lang="en-US" altLang="zh-TW" sz="18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</a:rPr>
              <a:t>matching error</a:t>
            </a:r>
          </a:p>
        </p:txBody>
      </p:sp>
    </p:spTree>
    <p:extLst>
      <p:ext uri="{BB962C8B-B14F-4D97-AF65-F5344CB8AC3E}">
        <p14:creationId xmlns:p14="http://schemas.microsoft.com/office/powerpoint/2010/main" val="316657004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0" y="217050"/>
            <a:ext cx="7123429" cy="633276"/>
          </a:xfrm>
        </p:spPr>
        <p:txBody>
          <a:bodyPr/>
          <a:lstStyle/>
          <a:p>
            <a:r>
              <a:rPr lang="en-US" altLang="zh-TW"/>
              <a:t>Future work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2024/7/16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43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F084AED2-518A-4758-B048-3AEFD399DB71}"/>
              </a:ext>
            </a:extLst>
          </p:cNvPr>
          <p:cNvSpPr txBox="1"/>
          <p:nvPr/>
        </p:nvSpPr>
        <p:spPr>
          <a:xfrm>
            <a:off x="534670" y="982319"/>
            <a:ext cx="10027583" cy="1845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200000"/>
              </a:lnSpc>
              <a:buFont typeface="+mj-lt"/>
              <a:buAutoNum type="arabicPeriod"/>
            </a:pPr>
            <a:r>
              <a:rPr lang="en-US" altLang="zh-TW" sz="20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M</a:t>
            </a:r>
            <a:r>
              <a:rPr lang="en-US" altLang="zh-TW" sz="20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</a:rPr>
              <a:t>oving sources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→</a:t>
            </a:r>
            <a:r>
              <a:rPr lang="en-US" altLang="zh-TW" sz="20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</a:rPr>
              <a:t> Process noise in Kalman non-stationary filter</a:t>
            </a:r>
          </a:p>
          <a:p>
            <a:pPr marL="342900" indent="-342900" algn="just">
              <a:lnSpc>
                <a:spcPct val="200000"/>
              </a:lnSpc>
              <a:buFont typeface="+mj-lt"/>
              <a:buAutoNum type="arabicPeriod"/>
            </a:pPr>
            <a:r>
              <a:rPr lang="en-US" altLang="zh-TW" sz="20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R</a:t>
            </a:r>
            <a:r>
              <a:rPr lang="en-US" altLang="zh-TW" sz="20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</a:rPr>
              <a:t>eal experiments </a:t>
            </a:r>
          </a:p>
          <a:p>
            <a:pPr marL="342900" indent="-342900" algn="just">
              <a:lnSpc>
                <a:spcPct val="200000"/>
              </a:lnSpc>
              <a:buFont typeface="+mj-lt"/>
              <a:buAutoNum type="arabicPeriod"/>
            </a:pPr>
            <a:r>
              <a:rPr lang="en-US" altLang="zh-TW" sz="20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S</a:t>
            </a:r>
            <a:r>
              <a:rPr lang="en-US" altLang="zh-TW" sz="20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</a:rPr>
              <a:t>tate-of-the-art BSI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→</a:t>
            </a:r>
            <a:r>
              <a:rPr lang="en-US" altLang="zh-TW" sz="20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</a:rPr>
              <a:t> CTF signal model</a:t>
            </a:r>
            <a:endParaRPr lang="en-US" altLang="zh-TW" sz="2000" dirty="0"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097480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0" y="217050"/>
            <a:ext cx="7123429" cy="633276"/>
          </a:xfrm>
        </p:spPr>
        <p:txBody>
          <a:bodyPr/>
          <a:lstStyle/>
          <a:p>
            <a:r>
              <a:rPr lang="en-US" altLang="zh-TW"/>
              <a:t>References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2024/7/16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44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34743A2E-963E-4A99-9181-D4D57F2BC656}"/>
              </a:ext>
            </a:extLst>
          </p:cNvPr>
          <p:cNvSpPr txBox="1"/>
          <p:nvPr/>
        </p:nvSpPr>
        <p:spPr>
          <a:xfrm>
            <a:off x="611664" y="778343"/>
            <a:ext cx="9580827" cy="66840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200000"/>
              </a:lnSpc>
              <a:buSzPts val="1200"/>
              <a:buFont typeface="+mj-lt"/>
              <a:buAutoNum type="arabicPeriod"/>
            </a:pPr>
            <a:r>
              <a:rPr lang="en-US" altLang="zh-TW" sz="1200" kern="100">
                <a:latin typeface="Times New Roman" panose="02020603050405020304" pitchFamily="18" charset="0"/>
                <a:cs typeface="Times New Roman" panose="02020603050405020304" pitchFamily="18" charset="0"/>
              </a:rPr>
              <a:t>Y. Sato</a:t>
            </a:r>
            <a:r>
              <a:rPr lang="en-US" altLang="zh-TW" sz="1200" kern="1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, “ </a:t>
            </a:r>
            <a:r>
              <a:rPr lang="en-US" altLang="zh-TW" sz="1200" kern="100">
                <a:latin typeface="Times New Roman" panose="02020603050405020304" pitchFamily="18" charset="0"/>
                <a:cs typeface="Times New Roman" panose="02020603050405020304" pitchFamily="18" charset="0"/>
              </a:rPr>
              <a:t>A method of self-recovering equalization for multilevel amplitude-modulaion</a:t>
            </a:r>
            <a:r>
              <a:rPr lang="en-US" altLang="zh-TW" sz="1200" kern="1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1200" i="1" kern="1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IEEE Trans</a:t>
            </a:r>
            <a:r>
              <a:rPr lang="en-US" altLang="zh-TW" sz="1200" kern="1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altLang="zh-TW" sz="1200" i="1" kern="100">
                <a:latin typeface="Times New Roman" panose="02020603050405020304" pitchFamily="18" charset="0"/>
                <a:cs typeface="Times New Roman" panose="02020603050405020304" pitchFamily="18" charset="0"/>
              </a:rPr>
              <a:t>Commu</a:t>
            </a:r>
            <a:r>
              <a:rPr lang="en-US" altLang="zh-TW" sz="1200" kern="10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TW" sz="1200" kern="1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vol. 23, no. 6, pp. 679-682, 1975.</a:t>
            </a:r>
            <a:endParaRPr lang="zh-TW" altLang="zh-TW" sz="1200" kern="10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200000"/>
              </a:lnSpc>
              <a:buSzPts val="1200"/>
              <a:buFont typeface="+mj-lt"/>
              <a:buAutoNum type="arabicPeriod"/>
            </a:pPr>
            <a:r>
              <a:rPr lang="en-US" altLang="zh-TW" sz="1200" kern="100">
                <a:latin typeface="Times New Roman" panose="02020603050405020304" pitchFamily="18" charset="0"/>
                <a:cs typeface="Times New Roman" panose="02020603050405020304" pitchFamily="18" charset="0"/>
              </a:rPr>
              <a:t>L. Tong, G. Xu, and T. Kailath, “A new approach to blind identification and equalization of multipath channels,” </a:t>
            </a:r>
            <a:r>
              <a:rPr lang="en-US" altLang="zh-TW" sz="1200" i="1" kern="100">
                <a:latin typeface="Times New Roman" panose="02020603050405020304" pitchFamily="18" charset="0"/>
                <a:cs typeface="Times New Roman" panose="02020603050405020304" pitchFamily="18" charset="0"/>
              </a:rPr>
              <a:t>Proc. 25th Asilomar Conf. Signals, Syst., Comput</a:t>
            </a:r>
            <a:r>
              <a:rPr lang="en-US" altLang="zh-TW" sz="1200" kern="100">
                <a:latin typeface="Times New Roman" panose="02020603050405020304" pitchFamily="18" charset="0"/>
                <a:cs typeface="Times New Roman" panose="02020603050405020304" pitchFamily="18" charset="0"/>
              </a:rPr>
              <a:t>, vol. 2, pp. 856–860, 1991.</a:t>
            </a:r>
          </a:p>
          <a:p>
            <a:pPr marL="342900" lvl="0" indent="-342900" algn="just">
              <a:lnSpc>
                <a:spcPct val="200000"/>
              </a:lnSpc>
              <a:buSzPts val="1200"/>
              <a:buFont typeface="+mj-lt"/>
              <a:buAutoNum type="arabicPeriod"/>
            </a:pPr>
            <a:r>
              <a:rPr lang="en-US" altLang="zh-TW" sz="1200" kern="100">
                <a:latin typeface="Times New Roman" panose="02020603050405020304" pitchFamily="18" charset="0"/>
                <a:cs typeface="Times New Roman" panose="02020603050405020304" pitchFamily="18" charset="0"/>
              </a:rPr>
              <a:t>E. Moulines, P. Duhamel, J. F. Cardoso, and S. Mayrargue, “Subspace methods for the blind identification of multichannel FIR filters,” </a:t>
            </a:r>
            <a:r>
              <a:rPr lang="en-US" altLang="zh-TW" sz="1200" i="1" kern="100">
                <a:latin typeface="Times New Roman" panose="02020603050405020304" pitchFamily="18" charset="0"/>
                <a:cs typeface="Times New Roman" panose="02020603050405020304" pitchFamily="18" charset="0"/>
              </a:rPr>
              <a:t>IEEE Trans. Signal Processing</a:t>
            </a:r>
            <a:r>
              <a:rPr lang="en-US" altLang="zh-TW" sz="1200" kern="100">
                <a:latin typeface="Times New Roman" panose="02020603050405020304" pitchFamily="18" charset="0"/>
                <a:cs typeface="Times New Roman" panose="02020603050405020304" pitchFamily="18" charset="0"/>
              </a:rPr>
              <a:t>, vol. 43, pp. 516–525, Feb. 1995.</a:t>
            </a:r>
          </a:p>
          <a:p>
            <a:pPr marL="342900" lvl="0" indent="-342900" algn="just">
              <a:lnSpc>
                <a:spcPct val="200000"/>
              </a:lnSpc>
              <a:buSzPts val="1200"/>
              <a:buFont typeface="+mj-lt"/>
              <a:buAutoNum type="arabicPeriod"/>
            </a:pPr>
            <a:r>
              <a:rPr lang="en-US" altLang="zh-TW" sz="1200" kern="100">
                <a:latin typeface="Times New Roman" panose="02020603050405020304" pitchFamily="18" charset="0"/>
                <a:cs typeface="Times New Roman" panose="02020603050405020304" pitchFamily="18" charset="0"/>
              </a:rPr>
              <a:t>H. Liu, G. Xu, and L. Tong, “A deterministic approach to blind equalization,” </a:t>
            </a:r>
            <a:r>
              <a:rPr lang="en-US" altLang="zh-TW" sz="1200" i="1" kern="100">
                <a:latin typeface="Times New Roman" panose="02020603050405020304" pitchFamily="18" charset="0"/>
                <a:cs typeface="Times New Roman" panose="02020603050405020304" pitchFamily="18" charset="0"/>
              </a:rPr>
              <a:t>Proc. 27th Asilomar Conf. Signals, Syst., Comput</a:t>
            </a:r>
            <a:r>
              <a:rPr lang="en-US" altLang="zh-TW" sz="1200" kern="100">
                <a:latin typeface="Times New Roman" panose="02020603050405020304" pitchFamily="18" charset="0"/>
                <a:cs typeface="Times New Roman" panose="02020603050405020304" pitchFamily="18" charset="0"/>
              </a:rPr>
              <a:t>, vol. 1, pp. 751–755, 1993.</a:t>
            </a:r>
          </a:p>
          <a:p>
            <a:pPr marL="342900" lvl="0" indent="-342900" algn="just">
              <a:lnSpc>
                <a:spcPct val="200000"/>
              </a:lnSpc>
              <a:buSzPts val="1200"/>
              <a:buFont typeface="+mj-lt"/>
              <a:buAutoNum type="arabicPeriod"/>
            </a:pPr>
            <a:r>
              <a:rPr lang="en-US" altLang="zh-TW" sz="1200" kern="100">
                <a:latin typeface="Times New Roman" panose="02020603050405020304" pitchFamily="18" charset="0"/>
                <a:cs typeface="Times New Roman" panose="02020603050405020304" pitchFamily="18" charset="0"/>
              </a:rPr>
              <a:t>Y. Huang and J. Benesty, “Adaptive multi-channel least mean square and Newton algorithms for blind channel identification,” </a:t>
            </a:r>
            <a:r>
              <a:rPr lang="en-US" altLang="zh-TW" sz="1200" i="1" kern="100">
                <a:latin typeface="Times New Roman" panose="02020603050405020304" pitchFamily="18" charset="0"/>
                <a:cs typeface="Times New Roman" panose="02020603050405020304" pitchFamily="18" charset="0"/>
              </a:rPr>
              <a:t>Signal Processing</a:t>
            </a:r>
            <a:r>
              <a:rPr lang="en-US" altLang="zh-TW" sz="1200" kern="100">
                <a:latin typeface="Times New Roman" panose="02020603050405020304" pitchFamily="18" charset="0"/>
                <a:cs typeface="Times New Roman" panose="02020603050405020304" pitchFamily="18" charset="0"/>
              </a:rPr>
              <a:t>, vol. 82, no. 8, pp. 1127–1138, Aug. 2002.</a:t>
            </a:r>
          </a:p>
          <a:p>
            <a:pPr marL="342900" lvl="0" indent="-342900" algn="just">
              <a:lnSpc>
                <a:spcPct val="200000"/>
              </a:lnSpc>
              <a:buSzPts val="1200"/>
              <a:buFont typeface="+mj-lt"/>
              <a:buAutoNum type="arabicPeriod"/>
            </a:pPr>
            <a:r>
              <a:rPr lang="en-US" altLang="zh-TW" sz="1200" kern="100">
                <a:latin typeface="Times New Roman" panose="02020603050405020304" pitchFamily="18" charset="0"/>
                <a:cs typeface="Times New Roman" panose="02020603050405020304" pitchFamily="18" charset="0"/>
              </a:rPr>
              <a:t>M. A. Haque and M. K. Hasan, “Noise robust multichannel frequency-domain LMS algorithms for blind channel identification,” </a:t>
            </a:r>
            <a:r>
              <a:rPr lang="en-US" altLang="zh-TW" sz="1200" i="1" kern="100">
                <a:latin typeface="Times New Roman" panose="02020603050405020304" pitchFamily="18" charset="0"/>
                <a:cs typeface="Times New Roman" panose="02020603050405020304" pitchFamily="18" charset="0"/>
              </a:rPr>
              <a:t>IEEE Signal Processing Letters</a:t>
            </a:r>
            <a:r>
              <a:rPr lang="en-US" altLang="zh-TW" sz="1200" kern="100">
                <a:latin typeface="Times New Roman" panose="02020603050405020304" pitchFamily="18" charset="0"/>
                <a:cs typeface="Times New Roman" panose="02020603050405020304" pitchFamily="18" charset="0"/>
              </a:rPr>
              <a:t>, vol. 15, pp. 305–308, 2008.</a:t>
            </a:r>
          </a:p>
          <a:p>
            <a:pPr marL="342900" lvl="0" indent="-342900" algn="just">
              <a:lnSpc>
                <a:spcPct val="200000"/>
              </a:lnSpc>
              <a:buSzPts val="1200"/>
              <a:buFont typeface="+mj-lt"/>
              <a:buAutoNum type="arabicPeriod"/>
            </a:pPr>
            <a:r>
              <a:rPr lang="en-US" altLang="zh-TW" sz="1200" kern="100">
                <a:latin typeface="Times New Roman" panose="02020603050405020304" pitchFamily="18" charset="0"/>
                <a:cs typeface="Times New Roman" panose="02020603050405020304" pitchFamily="18" charset="0"/>
              </a:rPr>
              <a:t>T. Nakatani, T. Yoshioka, K. Kinoshita, M. Miyoshi and B. -H. Juang, “Speech Dereverberation Based on Variance-Normalized Delayed Linear Prediction,” </a:t>
            </a:r>
            <a:r>
              <a:rPr lang="en-US" altLang="zh-TW" sz="1200" i="1" kern="100">
                <a:latin typeface="Times New Roman" panose="02020603050405020304" pitchFamily="18" charset="0"/>
                <a:cs typeface="Times New Roman" panose="02020603050405020304" pitchFamily="18" charset="0"/>
              </a:rPr>
              <a:t>IEEE Trans. Audio, Speech, Lang. Process</a:t>
            </a:r>
            <a:r>
              <a:rPr lang="en-US" altLang="zh-TW" sz="1200" kern="100">
                <a:latin typeface="Times New Roman" panose="02020603050405020304" pitchFamily="18" charset="0"/>
                <a:cs typeface="Times New Roman" panose="02020603050405020304" pitchFamily="18" charset="0"/>
              </a:rPr>
              <a:t>., vol. 18, no. 7, pp. 1717–1731, 2010.</a:t>
            </a:r>
          </a:p>
          <a:p>
            <a:pPr marL="342900" lvl="0" indent="-342900" algn="just">
              <a:lnSpc>
                <a:spcPct val="200000"/>
              </a:lnSpc>
              <a:buSzPts val="1200"/>
              <a:buFont typeface="+mj-lt"/>
              <a:buAutoNum type="arabicPeriod"/>
            </a:pPr>
            <a:r>
              <a:rPr lang="en-US" altLang="zh-TW" sz="1200">
                <a:effectLst/>
                <a:latin typeface="Times New Roman" panose="02020603050405020304" pitchFamily="18" charset="0"/>
                <a:ea typeface="新細明體" panose="02020500000000000000" pitchFamily="18" charset="-120"/>
              </a:rPr>
              <a:t>Rui ang, Kuangrong Hao, Lei Chen, Tong Wang</a:t>
            </a:r>
            <a:r>
              <a:rPr lang="en-US" altLang="zh-TW" sz="12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and</a:t>
            </a:r>
            <a:r>
              <a:rPr lang="en-US" altLang="zh-TW" sz="1200">
                <a:effectLst/>
                <a:latin typeface="Times New Roman" panose="02020603050405020304" pitchFamily="18" charset="0"/>
                <a:ea typeface="新細明體" panose="02020500000000000000" pitchFamily="18" charset="-120"/>
              </a:rPr>
              <a:t> Chunli Jiang</a:t>
            </a:r>
            <a:r>
              <a:rPr lang="en-US" altLang="zh-TW" sz="12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</a:t>
            </a:r>
            <a:r>
              <a:rPr lang="en-US" altLang="zh-TW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“</a:t>
            </a:r>
            <a:r>
              <a:rPr lang="en-US" altLang="zh-TW" sz="1200">
                <a:effectLst/>
                <a:latin typeface="Times New Roman" panose="02020603050405020304" pitchFamily="18" charset="0"/>
                <a:ea typeface="新細明體" panose="02020500000000000000" pitchFamily="18" charset="-120"/>
              </a:rPr>
              <a:t>A novel hybrid particle swarm optimization using adaptive strategy</a:t>
            </a:r>
            <a:r>
              <a:rPr lang="en-US" altLang="zh-TW" sz="12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</a:t>
            </a:r>
            <a:r>
              <a:rPr lang="en-US" altLang="zh-TW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” </a:t>
            </a:r>
            <a:r>
              <a:rPr lang="en-US" altLang="zh-TW" sz="1200" i="1">
                <a:effectLst/>
                <a:latin typeface="Times New Roman" panose="02020603050405020304" pitchFamily="18" charset="0"/>
                <a:ea typeface="新細明體" panose="02020500000000000000" pitchFamily="18" charset="-120"/>
              </a:rPr>
              <a:t>Information Sciences,</a:t>
            </a:r>
            <a:r>
              <a:rPr lang="en-US" altLang="zh-TW" sz="12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vol.</a:t>
            </a:r>
            <a:r>
              <a:rPr lang="en-US" altLang="zh-TW" sz="1200">
                <a:effectLst/>
                <a:latin typeface="Times New Roman" panose="02020603050405020304" pitchFamily="18" charset="0"/>
                <a:ea typeface="新細明體" panose="02020500000000000000" pitchFamily="18" charset="-120"/>
              </a:rPr>
              <a:t> 579,</a:t>
            </a:r>
            <a:r>
              <a:rPr lang="en-US" altLang="zh-TW" sz="12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pp.</a:t>
            </a:r>
            <a:r>
              <a:rPr lang="en-US" altLang="zh-TW" sz="1200">
                <a:effectLst/>
                <a:latin typeface="Times New Roman" panose="02020603050405020304" pitchFamily="18" charset="0"/>
                <a:ea typeface="新細明體" panose="02020500000000000000" pitchFamily="18" charset="-120"/>
              </a:rPr>
              <a:t> 231-250, 2021.</a:t>
            </a:r>
          </a:p>
          <a:p>
            <a:pPr marL="342900" lvl="0" indent="-342900" algn="just">
              <a:lnSpc>
                <a:spcPct val="200000"/>
              </a:lnSpc>
              <a:buSzPts val="1200"/>
              <a:buFont typeface="+mj-lt"/>
              <a:buAutoNum type="arabicPeriod"/>
            </a:pPr>
            <a:r>
              <a:rPr lang="en-US" altLang="zh-TW" sz="12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S. A. U. Islam and D. S. Bernstein, </a:t>
            </a:r>
            <a:r>
              <a:rPr lang="en-US" altLang="zh-TW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“</a:t>
            </a:r>
            <a:r>
              <a:rPr lang="en-US" altLang="zh-TW" sz="12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Recursive Least Squares for Real-Time Implementation,</a:t>
            </a:r>
            <a:r>
              <a:rPr lang="en-US" altLang="zh-TW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”</a:t>
            </a:r>
            <a:r>
              <a:rPr lang="en-US" altLang="zh-TW" sz="1200" i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IEEE Control Systems Magazine, </a:t>
            </a:r>
            <a:r>
              <a:rPr lang="en-US" altLang="zh-TW" sz="12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vol. 39, no. 3, pp. 82-85, June 2019.</a:t>
            </a:r>
            <a:endParaRPr lang="en-US" altLang="zh-TW" sz="1200" kern="1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200000"/>
              </a:lnSpc>
              <a:buSzPts val="1200"/>
              <a:buFont typeface="+mj-lt"/>
              <a:buAutoNum type="arabicPeriod"/>
            </a:pPr>
            <a:endParaRPr lang="zh-TW" altLang="zh-TW" sz="1200" kern="1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31369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2024/7/16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45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6628" name="Picture 4">
            <a:extLst>
              <a:ext uri="{FF2B5EF4-FFF2-40B4-BE49-F238E27FC236}">
                <a16:creationId xmlns:a16="http://schemas.microsoft.com/office/drawing/2014/main" id="{40DBA1D8-007A-4FB7-9631-A51C36A68B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9272" y="2372516"/>
            <a:ext cx="4400893" cy="3006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群組 1">
            <a:extLst>
              <a:ext uri="{FF2B5EF4-FFF2-40B4-BE49-F238E27FC236}">
                <a16:creationId xmlns:a16="http://schemas.microsoft.com/office/drawing/2014/main" id="{B5A2A8F7-78E5-4FF2-B90A-46232E658ED2}"/>
              </a:ext>
            </a:extLst>
          </p:cNvPr>
          <p:cNvGrpSpPr/>
          <p:nvPr/>
        </p:nvGrpSpPr>
        <p:grpSpPr>
          <a:xfrm>
            <a:off x="733898" y="657223"/>
            <a:ext cx="4972041" cy="5641239"/>
            <a:chOff x="733898" y="657223"/>
            <a:chExt cx="4972041" cy="5641239"/>
          </a:xfrm>
        </p:grpSpPr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36909090-1CD9-4DA5-8F87-11C0B20DC9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3898" y="657223"/>
              <a:ext cx="4972041" cy="5641239"/>
            </a:xfrm>
            <a:prstGeom prst="rect">
              <a:avLst/>
            </a:prstGeom>
          </p:spPr>
        </p:pic>
        <p:sp>
          <p:nvSpPr>
            <p:cNvPr id="9" name="頁尾版面配置區 3">
              <a:extLst>
                <a:ext uri="{FF2B5EF4-FFF2-40B4-BE49-F238E27FC236}">
                  <a16:creationId xmlns:a16="http://schemas.microsoft.com/office/drawing/2014/main" id="{9AF30A53-B14C-43C0-BE61-1872762BEC21}"/>
                </a:ext>
              </a:extLst>
            </p:cNvPr>
            <p:cNvSpPr txBox="1">
              <a:spLocks/>
            </p:cNvSpPr>
            <p:nvPr/>
          </p:nvSpPr>
          <p:spPr>
            <a:xfrm>
              <a:off x="2603993" y="5034509"/>
              <a:ext cx="2920472" cy="666494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l" defTabSz="1043056" rtl="0" eaLnBrk="1" latinLnBrk="0" hangingPunct="1">
                <a:defRPr sz="1108" kern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itchFamily="34" charset="0"/>
                  <a:ea typeface="微軟正黑體" pitchFamily="34" charset="-120"/>
                  <a:cs typeface="Arial" pitchFamily="34" charset="0"/>
                </a:defRPr>
              </a:lvl1pPr>
              <a:lvl2pPr marL="521528" algn="l" defTabSz="1043056" rtl="0" eaLnBrk="1" latinLnBrk="0" hangingPunct="1">
                <a:defRPr sz="205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05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05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05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05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05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05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05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TW" sz="3600">
                  <a:latin typeface="Times New Roman" panose="02020603050405020304" pitchFamily="18" charset="0"/>
                  <a:cs typeface="Times New Roman" panose="02020603050405020304" pitchFamily="18" charset="0"/>
                </a:rPr>
                <a:t>© anchi_0203</a:t>
              </a:r>
              <a:endParaRPr lang="zh-TW" altLang="en-US" sz="3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814841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0" y="217050"/>
            <a:ext cx="7123429" cy="633276"/>
          </a:xfrm>
        </p:spPr>
        <p:txBody>
          <a:bodyPr/>
          <a:lstStyle/>
          <a:p>
            <a:r>
              <a:rPr lang="en-US" altLang="zh-TW" sz="2800"/>
              <a:t>Literature review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2024/7/16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5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DDA4552-EE69-4F2F-B357-45748F54D7A6}"/>
              </a:ext>
            </a:extLst>
          </p:cNvPr>
          <p:cNvSpPr/>
          <p:nvPr/>
        </p:nvSpPr>
        <p:spPr>
          <a:xfrm>
            <a:off x="2514601" y="1759281"/>
            <a:ext cx="1809750" cy="88653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Higher-order statistics</a:t>
            </a:r>
          </a:p>
          <a:p>
            <a:pPr algn="ctr"/>
            <a:r>
              <a:rPr lang="en-US" altLang="zh-TW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[1]</a:t>
            </a:r>
            <a:endParaRPr lang="zh-TW" altLang="en-US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2A87AA9-3FF0-4809-A7DB-281FC37A5FA0}"/>
              </a:ext>
            </a:extLst>
          </p:cNvPr>
          <p:cNvSpPr/>
          <p:nvPr/>
        </p:nvSpPr>
        <p:spPr>
          <a:xfrm>
            <a:off x="5183506" y="1759281"/>
            <a:ext cx="2188844" cy="88653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Second-order statistics (SOS)</a:t>
            </a:r>
          </a:p>
          <a:p>
            <a:pPr algn="ctr"/>
            <a:r>
              <a:rPr lang="en-US" altLang="zh-TW" sz="1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[2]</a:t>
            </a:r>
            <a:endParaRPr lang="zh-TW" altLang="en-US" sz="18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DA69A5B1-FFAE-4CE8-8502-EBD3E99F8AE5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>
            <a:off x="4324351" y="2202549"/>
            <a:ext cx="8591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矩形 16">
            <a:extLst>
              <a:ext uri="{FF2B5EF4-FFF2-40B4-BE49-F238E27FC236}">
                <a16:creationId xmlns:a16="http://schemas.microsoft.com/office/drawing/2014/main" id="{8F6914B3-AE47-4D85-951D-43DCC1122B67}"/>
              </a:ext>
            </a:extLst>
          </p:cNvPr>
          <p:cNvSpPr/>
          <p:nvPr/>
        </p:nvSpPr>
        <p:spPr>
          <a:xfrm>
            <a:off x="8134806" y="1016373"/>
            <a:ext cx="1925319" cy="88653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Subspace (SS) algorithm</a:t>
            </a:r>
          </a:p>
          <a:p>
            <a:pPr algn="ctr"/>
            <a:r>
              <a:rPr lang="en-US" altLang="zh-TW" sz="1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[3]</a:t>
            </a:r>
            <a:endParaRPr lang="zh-TW" altLang="en-US" sz="18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E590C8AA-E82C-4302-A986-9A6DDB5E0265}"/>
              </a:ext>
            </a:extLst>
          </p:cNvPr>
          <p:cNvSpPr/>
          <p:nvPr/>
        </p:nvSpPr>
        <p:spPr>
          <a:xfrm>
            <a:off x="8134805" y="2402424"/>
            <a:ext cx="1925319" cy="88653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Cross relation (CR) algorithm</a:t>
            </a:r>
          </a:p>
          <a:p>
            <a:pPr algn="ctr"/>
            <a:r>
              <a:rPr lang="en-US" altLang="zh-TW" sz="1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[4]</a:t>
            </a:r>
            <a:endParaRPr lang="zh-TW" altLang="en-US" sz="18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BF4313FD-3361-4943-AA58-F0F93F019BFE}"/>
              </a:ext>
            </a:extLst>
          </p:cNvPr>
          <p:cNvSpPr txBox="1"/>
          <p:nvPr/>
        </p:nvSpPr>
        <p:spPr>
          <a:xfrm>
            <a:off x="2349485" y="2834455"/>
            <a:ext cx="32507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zh-TW" sz="1800" dirty="0">
                <a:solidFill>
                  <a:srgbClr val="866CA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Slow convergence 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sz="1800" dirty="0">
                <a:solidFill>
                  <a:srgbClr val="866CA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local minimum</a:t>
            </a:r>
            <a:endParaRPr lang="zh-TW" altLang="en-US" sz="1800" dirty="0">
              <a:solidFill>
                <a:srgbClr val="866CA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33BBF3B3-F57A-4CB3-A521-6E2DAAC990CD}"/>
              </a:ext>
            </a:extLst>
          </p:cNvPr>
          <p:cNvSpPr txBox="1"/>
          <p:nvPr/>
        </p:nvSpPr>
        <p:spPr>
          <a:xfrm>
            <a:off x="6320155" y="3484458"/>
            <a:ext cx="3753762" cy="646331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zh-TW" sz="1800">
                <a:solidFill>
                  <a:srgbClr val="9BBB5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Computatioally intensive 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sz="1800">
                <a:solidFill>
                  <a:srgbClr val="9BBB5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Difficult in adaptive mode</a:t>
            </a:r>
            <a:endParaRPr lang="zh-TW" altLang="en-US" sz="1800">
              <a:solidFill>
                <a:srgbClr val="9BBB5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5" name="接點: 肘形 24">
            <a:extLst>
              <a:ext uri="{FF2B5EF4-FFF2-40B4-BE49-F238E27FC236}">
                <a16:creationId xmlns:a16="http://schemas.microsoft.com/office/drawing/2014/main" id="{99A089A2-374B-4F1F-BE1B-14CC0F2A7BC9}"/>
              </a:ext>
            </a:extLst>
          </p:cNvPr>
          <p:cNvCxnSpPr>
            <a:cxnSpLocks/>
            <a:stCxn id="9" idx="3"/>
            <a:endCxn id="19" idx="1"/>
          </p:cNvCxnSpPr>
          <p:nvPr/>
        </p:nvCxnSpPr>
        <p:spPr>
          <a:xfrm>
            <a:off x="7372350" y="2202549"/>
            <a:ext cx="762455" cy="64314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接點: 肘形 27">
            <a:extLst>
              <a:ext uri="{FF2B5EF4-FFF2-40B4-BE49-F238E27FC236}">
                <a16:creationId xmlns:a16="http://schemas.microsoft.com/office/drawing/2014/main" id="{8D45D300-DC7A-4713-B470-67A4B1AD9EDE}"/>
              </a:ext>
            </a:extLst>
          </p:cNvPr>
          <p:cNvCxnSpPr>
            <a:cxnSpLocks/>
            <a:stCxn id="9" idx="3"/>
            <a:endCxn id="17" idx="1"/>
          </p:cNvCxnSpPr>
          <p:nvPr/>
        </p:nvCxnSpPr>
        <p:spPr>
          <a:xfrm flipV="1">
            <a:off x="7372350" y="1459641"/>
            <a:ext cx="762456" cy="74290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矩形: 圓角 29">
            <a:extLst>
              <a:ext uri="{FF2B5EF4-FFF2-40B4-BE49-F238E27FC236}">
                <a16:creationId xmlns:a16="http://schemas.microsoft.com/office/drawing/2014/main" id="{FCA4B887-0B01-41BA-AE66-A7059F9B1DAA}"/>
              </a:ext>
            </a:extLst>
          </p:cNvPr>
          <p:cNvSpPr/>
          <p:nvPr/>
        </p:nvSpPr>
        <p:spPr>
          <a:xfrm>
            <a:off x="4933950" y="820875"/>
            <a:ext cx="5410200" cy="2621278"/>
          </a:xfrm>
          <a:prstGeom prst="roundRect">
            <a:avLst/>
          </a:prstGeom>
          <a:noFill/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DE1BBF86-B805-4B31-9EE7-C5FC16B64C71}"/>
              </a:ext>
            </a:extLst>
          </p:cNvPr>
          <p:cNvSpPr/>
          <p:nvPr/>
        </p:nvSpPr>
        <p:spPr>
          <a:xfrm>
            <a:off x="2514601" y="4779994"/>
            <a:ext cx="2920472" cy="134014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Time domain adaptive eigenvalue decomposition</a:t>
            </a:r>
          </a:p>
          <a:p>
            <a:pPr algn="ctr"/>
            <a:r>
              <a:rPr lang="en-US" altLang="zh-TW" sz="1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algorithm (TAEDA)</a:t>
            </a:r>
          </a:p>
          <a:p>
            <a:pPr algn="ctr"/>
            <a:r>
              <a:rPr lang="en-US" altLang="zh-TW" sz="1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[5]</a:t>
            </a:r>
            <a:endParaRPr lang="zh-TW" altLang="en-US" sz="18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A7936D04-F409-4716-8505-BAC20562BA17}"/>
              </a:ext>
            </a:extLst>
          </p:cNvPr>
          <p:cNvSpPr/>
          <p:nvPr/>
        </p:nvSpPr>
        <p:spPr>
          <a:xfrm>
            <a:off x="226466" y="3299299"/>
            <a:ext cx="1809750" cy="88653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Blind system identification (BSI)</a:t>
            </a:r>
            <a:endParaRPr lang="zh-TW" altLang="en-US" sz="18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4" name="接點: 肘形 33">
            <a:extLst>
              <a:ext uri="{FF2B5EF4-FFF2-40B4-BE49-F238E27FC236}">
                <a16:creationId xmlns:a16="http://schemas.microsoft.com/office/drawing/2014/main" id="{29F167A7-8066-433C-A942-30501024F6F7}"/>
              </a:ext>
            </a:extLst>
          </p:cNvPr>
          <p:cNvCxnSpPr>
            <a:cxnSpLocks/>
          </p:cNvCxnSpPr>
          <p:nvPr/>
        </p:nvCxnSpPr>
        <p:spPr>
          <a:xfrm>
            <a:off x="1131341" y="4185835"/>
            <a:ext cx="1383260" cy="1264231"/>
          </a:xfrm>
          <a:prstGeom prst="bentConnector3">
            <a:avLst>
              <a:gd name="adj1" fmla="val -267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接點: 肘形 34">
            <a:extLst>
              <a:ext uri="{FF2B5EF4-FFF2-40B4-BE49-F238E27FC236}">
                <a16:creationId xmlns:a16="http://schemas.microsoft.com/office/drawing/2014/main" id="{63BFA8A5-7D6C-42C4-8AC2-C09838C21BFD}"/>
              </a:ext>
            </a:extLst>
          </p:cNvPr>
          <p:cNvCxnSpPr>
            <a:cxnSpLocks/>
            <a:stCxn id="33" idx="0"/>
          </p:cNvCxnSpPr>
          <p:nvPr/>
        </p:nvCxnSpPr>
        <p:spPr>
          <a:xfrm rot="5400000" flipH="1" flipV="1">
            <a:off x="1254087" y="2076657"/>
            <a:ext cx="1099897" cy="134538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矩形 40">
            <a:extLst>
              <a:ext uri="{FF2B5EF4-FFF2-40B4-BE49-F238E27FC236}">
                <a16:creationId xmlns:a16="http://schemas.microsoft.com/office/drawing/2014/main" id="{8AE42D42-9946-4900-949F-A685100F88B4}"/>
              </a:ext>
            </a:extLst>
          </p:cNvPr>
          <p:cNvSpPr/>
          <p:nvPr/>
        </p:nvSpPr>
        <p:spPr>
          <a:xfrm>
            <a:off x="6320155" y="4779994"/>
            <a:ext cx="3136637" cy="134014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Frequency domain adaptive eigenvalue decomposition</a:t>
            </a:r>
          </a:p>
          <a:p>
            <a:pPr algn="ctr"/>
            <a:r>
              <a:rPr lang="en-US" altLang="zh-TW" sz="1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algorithm (FAEDA)</a:t>
            </a:r>
          </a:p>
          <a:p>
            <a:pPr algn="ctr"/>
            <a:r>
              <a:rPr lang="en-US" altLang="zh-TW" sz="1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[6]</a:t>
            </a:r>
            <a:endParaRPr lang="zh-TW" altLang="en-US" sz="18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2" name="直線單箭頭接點 41">
            <a:extLst>
              <a:ext uri="{FF2B5EF4-FFF2-40B4-BE49-F238E27FC236}">
                <a16:creationId xmlns:a16="http://schemas.microsoft.com/office/drawing/2014/main" id="{BB1AECD6-41D1-4524-9B51-C8DD323E5B6F}"/>
              </a:ext>
            </a:extLst>
          </p:cNvPr>
          <p:cNvCxnSpPr>
            <a:cxnSpLocks/>
          </p:cNvCxnSpPr>
          <p:nvPr/>
        </p:nvCxnSpPr>
        <p:spPr>
          <a:xfrm>
            <a:off x="5461000" y="5412474"/>
            <a:ext cx="8591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矩形: 圓角 42">
            <a:extLst>
              <a:ext uri="{FF2B5EF4-FFF2-40B4-BE49-F238E27FC236}">
                <a16:creationId xmlns:a16="http://schemas.microsoft.com/office/drawing/2014/main" id="{2148B23E-B444-4BBF-ABEB-08C2038DC5C3}"/>
              </a:ext>
            </a:extLst>
          </p:cNvPr>
          <p:cNvSpPr/>
          <p:nvPr/>
        </p:nvSpPr>
        <p:spPr>
          <a:xfrm>
            <a:off x="2349484" y="4574520"/>
            <a:ext cx="7275325" cy="1734088"/>
          </a:xfrm>
          <a:prstGeom prst="roundRect">
            <a:avLst/>
          </a:prstGeom>
          <a:noFill/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A8C67088-52F2-49B8-BE71-7E13A09978DB}"/>
              </a:ext>
            </a:extLst>
          </p:cNvPr>
          <p:cNvSpPr txBox="1"/>
          <p:nvPr/>
        </p:nvSpPr>
        <p:spPr>
          <a:xfrm>
            <a:off x="5183506" y="6477773"/>
            <a:ext cx="1702845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zh-TW" sz="1800">
                <a:solidFill>
                  <a:srgbClr val="4BACC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Short RIR</a:t>
            </a:r>
            <a:endParaRPr lang="zh-TW" altLang="en-US" sz="1800">
              <a:solidFill>
                <a:srgbClr val="4BACC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矩形: 圓角 26">
            <a:extLst>
              <a:ext uri="{FF2B5EF4-FFF2-40B4-BE49-F238E27FC236}">
                <a16:creationId xmlns:a16="http://schemas.microsoft.com/office/drawing/2014/main" id="{C44C6B84-974B-420C-B0AC-25388C6F23E5}"/>
              </a:ext>
            </a:extLst>
          </p:cNvPr>
          <p:cNvSpPr/>
          <p:nvPr/>
        </p:nvSpPr>
        <p:spPr>
          <a:xfrm>
            <a:off x="2358708" y="1529331"/>
            <a:ext cx="2121535" cy="1268187"/>
          </a:xfrm>
          <a:prstGeom prst="roundRect">
            <a:avLst/>
          </a:prstGeom>
          <a:noFill/>
          <a:ln>
            <a:solidFill>
              <a:srgbClr val="866CA6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98542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2024/7/16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6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>
          <a:xfrm>
            <a:off x="357907" y="1553365"/>
            <a:ext cx="10335493" cy="5979294"/>
          </a:xfrm>
        </p:spPr>
        <p:txBody>
          <a:bodyPr>
            <a:norm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3200" dirty="0">
                <a:cs typeface="Times New Roman" panose="02020603050405020304" pitchFamily="18" charset="0"/>
              </a:rPr>
              <a:t>Chapter 2 </a:t>
            </a:r>
            <a:r>
              <a:rPr lang="en-US" altLang="zh-TW" sz="3200" dirty="0"/>
              <a:t>Baseline approach </a:t>
            </a:r>
          </a:p>
          <a:p>
            <a:endParaRPr lang="en-US" altLang="zh-TW" sz="2400" b="0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12043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1" y="472440"/>
            <a:ext cx="8116461" cy="633276"/>
          </a:xfrm>
        </p:spPr>
        <p:txBody>
          <a:bodyPr/>
          <a:lstStyle/>
          <a:p>
            <a:r>
              <a:rPr lang="en-US" altLang="zh-TW" dirty="0"/>
              <a:t>Baseline approach </a:t>
            </a:r>
            <a:r>
              <a:rPr lang="en-US" altLang="zh-TW" sz="2800" dirty="0"/>
              <a:t>(state-of-the-art BSI method)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/>
              <a:pPr/>
              <a:t>2024/7/16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7</a:t>
            </a:fld>
            <a:endParaRPr lang="zh-TW" altLang="en-US"/>
          </a:p>
        </p:txBody>
      </p:sp>
      <p:graphicFrame>
        <p:nvGraphicFramePr>
          <p:cNvPr id="8" name="物件 7">
            <a:extLst>
              <a:ext uri="{FF2B5EF4-FFF2-40B4-BE49-F238E27FC236}">
                <a16:creationId xmlns:a16="http://schemas.microsoft.com/office/drawing/2014/main" id="{C841B7DB-929B-41B5-A362-8F0A8F303DF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9011131"/>
              </p:ext>
            </p:extLst>
          </p:nvPr>
        </p:nvGraphicFramePr>
        <p:xfrm>
          <a:off x="658812" y="1350168"/>
          <a:ext cx="9375775" cy="4860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94" name="Equation" r:id="rId3" imgW="6070320" imgH="3149280" progId="Equation.DSMT4">
                  <p:embed/>
                </p:oleObj>
              </mc:Choice>
              <mc:Fallback>
                <p:oleObj name="Equation" r:id="rId3" imgW="6070320" imgH="3149280" progId="Equation.DSMT4">
                  <p:embed/>
                  <p:pic>
                    <p:nvPicPr>
                      <p:cNvPr id="8" name="物件 7">
                        <a:extLst>
                          <a:ext uri="{FF2B5EF4-FFF2-40B4-BE49-F238E27FC236}">
                            <a16:creationId xmlns:a16="http://schemas.microsoft.com/office/drawing/2014/main" id="{86198D85-C7EC-4BBB-A60A-453A9BDA22E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58812" y="1350168"/>
                        <a:ext cx="9375775" cy="4860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圖片 9">
            <a:extLst>
              <a:ext uri="{FF2B5EF4-FFF2-40B4-BE49-F238E27FC236}">
                <a16:creationId xmlns:a16="http://schemas.microsoft.com/office/drawing/2014/main" id="{43B27B25-7A2C-481E-9E79-656956F224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58100" y="4210465"/>
            <a:ext cx="2509746" cy="1172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8714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2024/7/16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8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>
          <a:xfrm>
            <a:off x="357907" y="1553365"/>
            <a:ext cx="10335493" cy="5979294"/>
          </a:xfrm>
        </p:spPr>
        <p:txBody>
          <a:bodyPr>
            <a:norm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3200" dirty="0">
                <a:cs typeface="Times New Roman" panose="02020603050405020304" pitchFamily="18" charset="0"/>
              </a:rPr>
              <a:t>Chapter 3 Signal model</a:t>
            </a:r>
            <a:endParaRPr lang="en-US" altLang="zh-TW" sz="3200" dirty="0"/>
          </a:p>
          <a:p>
            <a:endParaRPr lang="en-US" altLang="zh-TW" sz="2400" b="0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96560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0" y="217050"/>
            <a:ext cx="7123429" cy="633276"/>
          </a:xfrm>
        </p:spPr>
        <p:txBody>
          <a:bodyPr/>
          <a:lstStyle/>
          <a:p>
            <a:r>
              <a:rPr lang="en-US" altLang="zh-TW" dirty="0"/>
              <a:t>Signal model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2024/7/16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9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1" name="物件 10">
            <a:extLst>
              <a:ext uri="{FF2B5EF4-FFF2-40B4-BE49-F238E27FC236}">
                <a16:creationId xmlns:a16="http://schemas.microsoft.com/office/drawing/2014/main" id="{BB19C582-724A-4690-85B6-25A2A3341AC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43264813"/>
              </p:ext>
            </p:extLst>
          </p:nvPr>
        </p:nvGraphicFramePr>
        <p:xfrm>
          <a:off x="422928" y="3685010"/>
          <a:ext cx="5005824" cy="30716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12" name="Equation" r:id="rId3" imgW="2730240" imgH="1676160" progId="Equation.DSMT4">
                  <p:embed/>
                </p:oleObj>
              </mc:Choice>
              <mc:Fallback>
                <p:oleObj name="Equation" r:id="rId3" imgW="2730240" imgH="16761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22928" y="3685010"/>
                        <a:ext cx="5005824" cy="307165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物件 6">
            <a:extLst>
              <a:ext uri="{FF2B5EF4-FFF2-40B4-BE49-F238E27FC236}">
                <a16:creationId xmlns:a16="http://schemas.microsoft.com/office/drawing/2014/main" id="{D42713C8-4270-4205-AE18-5611481DF07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31409948"/>
              </p:ext>
            </p:extLst>
          </p:nvPr>
        </p:nvGraphicFramePr>
        <p:xfrm>
          <a:off x="5992178" y="1358803"/>
          <a:ext cx="4456112" cy="5078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13" name="Equation" r:id="rId5" imgW="2616120" imgH="2984400" progId="Equation.DSMT4">
                  <p:embed/>
                </p:oleObj>
              </mc:Choice>
              <mc:Fallback>
                <p:oleObj name="Equation" r:id="rId5" imgW="2616120" imgH="2984400" progId="Equation.DSMT4">
                  <p:embed/>
                  <p:pic>
                    <p:nvPicPr>
                      <p:cNvPr id="11" name="物件 10">
                        <a:extLst>
                          <a:ext uri="{FF2B5EF4-FFF2-40B4-BE49-F238E27FC236}">
                            <a16:creationId xmlns:a16="http://schemas.microsoft.com/office/drawing/2014/main" id="{BB19C582-724A-4690-85B6-25A2A3341AC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992178" y="1358803"/>
                        <a:ext cx="4456112" cy="50784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物件 7">
            <a:extLst>
              <a:ext uri="{FF2B5EF4-FFF2-40B4-BE49-F238E27FC236}">
                <a16:creationId xmlns:a16="http://schemas.microsoft.com/office/drawing/2014/main" id="{FD05EAC8-970C-4B4E-A4B9-A3C8BFE66BC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5711381"/>
              </p:ext>
            </p:extLst>
          </p:nvPr>
        </p:nvGraphicFramePr>
        <p:xfrm>
          <a:off x="422928" y="1358803"/>
          <a:ext cx="2352675" cy="1630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14" name="Equation" r:id="rId7" imgW="1320480" imgH="914400" progId="Equation.DSMT4">
                  <p:embed/>
                </p:oleObj>
              </mc:Choice>
              <mc:Fallback>
                <p:oleObj name="Equation" r:id="rId7" imgW="1320480" imgH="914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22928" y="1358803"/>
                        <a:ext cx="2352675" cy="16303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6" name="群組 15"/>
          <p:cNvGrpSpPr/>
          <p:nvPr/>
        </p:nvGrpSpPr>
        <p:grpSpPr>
          <a:xfrm>
            <a:off x="2577479" y="2176909"/>
            <a:ext cx="2555894" cy="682317"/>
            <a:chOff x="2732430" y="2560443"/>
            <a:chExt cx="2555894" cy="682317"/>
          </a:xfrm>
        </p:grpSpPr>
        <p:cxnSp>
          <p:nvCxnSpPr>
            <p:cNvPr id="9" name="直線單箭頭接點 8"/>
            <p:cNvCxnSpPr/>
            <p:nvPr/>
          </p:nvCxnSpPr>
          <p:spPr>
            <a:xfrm>
              <a:off x="2743200" y="2989165"/>
              <a:ext cx="678181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矩形 9"/>
            <p:cNvSpPr/>
            <p:nvPr/>
          </p:nvSpPr>
          <p:spPr>
            <a:xfrm>
              <a:off x="3468442" y="2735569"/>
              <a:ext cx="1014381" cy="50719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2" name="直線單箭頭接點 11"/>
            <p:cNvCxnSpPr/>
            <p:nvPr/>
          </p:nvCxnSpPr>
          <p:spPr>
            <a:xfrm>
              <a:off x="4482823" y="2989165"/>
              <a:ext cx="678181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文字方塊 12"/>
            <p:cNvSpPr txBox="1"/>
            <p:nvPr/>
          </p:nvSpPr>
          <p:spPr>
            <a:xfrm>
              <a:off x="2732430" y="2563914"/>
              <a:ext cx="603050" cy="4082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</a:t>
              </a:r>
              <a:r>
                <a:rPr lang="en-US" altLang="zh-TW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</a:t>
              </a:r>
              <a:r>
                <a:rPr lang="en-US" altLang="zh-TW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</a:t>
              </a:r>
              <a:r>
                <a:rPr lang="en-US" altLang="zh-TW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  <a:endPara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文字方塊 13"/>
            <p:cNvSpPr txBox="1"/>
            <p:nvPr/>
          </p:nvSpPr>
          <p:spPr>
            <a:xfrm>
              <a:off x="3686326" y="2767473"/>
              <a:ext cx="623889" cy="4082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r>
                <a:rPr lang="en-US" altLang="zh-TW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</a:t>
              </a:r>
              <a:r>
                <a:rPr lang="en-US" altLang="zh-TW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</a:t>
              </a:r>
              <a:r>
                <a:rPr lang="en-US" altLang="zh-TW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  <a:endPara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文字方塊 14"/>
            <p:cNvSpPr txBox="1"/>
            <p:nvPr/>
          </p:nvSpPr>
          <p:spPr>
            <a:xfrm>
              <a:off x="4664435" y="2560443"/>
              <a:ext cx="623889" cy="4082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  <a:r>
                <a:rPr lang="en-US" altLang="zh-TW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</a:t>
              </a:r>
              <a:r>
                <a:rPr lang="en-US" altLang="zh-TW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</a:t>
              </a:r>
              <a:r>
                <a:rPr lang="en-US" altLang="zh-TW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  <a:endPara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873394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1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EAE04A67-813B-48FA-AAC2-68BCCCBD2F5A}">
  <we:reference id="wa104381909" version="3.4.0.0" store="en-US" storeType="OMEX"/>
  <we:alternateReferences>
    <we:reference id="wa104381909" version="3.4.0.0" store="en-US" storeType="OMEX"/>
  </we:alternateReferences>
  <we:properties>
    <we:property name="EQUATION_HISTORY" value="&quot;[{\&quot;mathml\&quot;:\&quot;&lt;math style=\\\&quot;font-family:stix;font-size:16px;\\\&quot; xmlns=\\\&quot;http://www.w3.org/1998/Math/MathML\\\&quot;&gt;&lt;mstyle mathsize=\\\&quot;16px\\\&quot;&gt;&lt;mi&gt;x&lt;/mi&gt;&lt;mi&gt;a&lt;/mi&gt;&lt;mi&gt;x&lt;/mi&gt;&lt;mi&gt;a&lt;/mi&gt;&lt;mi&gt;x&lt;/mi&gt;&lt;mi&gt;a&lt;/mi&gt;&lt;/mstyle&gt;&lt;/math&gt;\&quot;,\&quot;base64Image\&quot;:\&quot;iVBORw0KGgoAAAANSUhEUgAAASMAAAAtCAYAAADlXQ3pAAAACXBIWXMAAA7EAAAOxAGVKw4bAAAABGJhU0UAAAAs8vz+fQAABy1JREFUeNrtnX9En1scx49kZjIyM5NErpmZiVyZSUYyc81EZq5kxpVMJmOupD9mZJJcE5NJJpEkMxkzk8lcrnwlSUyS65qYKzNJfO/5uOex09fznM853+ec5/nj+37zsXz3POdzzus8zu8fQqRXlbQ2acPS5qXtSvsu7VDaO2kNKcOnsGelfVVhfpE2Ju2MyEZN0h5Lm5O2qaWN/l2TNiGtJea9S9J6pD2X9kraa2k76r0b4A7u4O5H1dI6FbRv0ooG25ZWU4aPc9KWDOGuSzsZKH2U8YPSPjNp040yr1YLY9HwbAO4gzu4p1OrtJeqtCs62KCjn2ZVI3DhPgyQKSMx6TtSteAdaXWqdiTVS3skbU89t6I+XGFgVAB3cAf38tWVUGoeWGbOjoOvq9L+tQx3xmMae1XTuNTHpMoQk+pVc72omu/Nhjg/A3dwB/fy1aP6jdQUe6D6jFFpSU3SJxYgWyz8XEwAFDJzzkt7HxP2rqoZXfr6RRX/fkOcO8Ad3ME9XXOumnlmjgE5zLx/VtUoLs3hvpTp6khoHn9U8XFVQb2/lxDfQ+2jBndwB/eAo/AmkO+YGYoPJc82qN9bVL+9NLzVlAN6/YZ4lhvuS4bBG3AHd3DPRluGiB0YSslRi6YoNWnH1cDa72XOWMT50205ZYY/zngAEtzBvRK5W+k5E7mmmHduaP//Osc40pqK2pRhDzPpvwLu4A7u2aiTidzdmH5z1IddT1n6p6khaDaj0UP4E4a074E7uIN7djrNZM5UyfNv1O+0kOxC4Lg9NMTrticf0wYfs+AO7uCerTYNEVzVnuvRfr8fOE43HT6YNDKtQu0Gd3AH92z1yhBBWtlJU6a01iFaX7EUOD4/SdtPiM8/HvrNurYNaa8Dd3AH92zVzTRd27Xm6n7gSNNsRiGj0rtafXxxfrbAHdzBPXtdFvz6i+jvB4HjMmKIxyfPvtoMvl6AO7iDez6y2Vi4GjgO3KK0Fs/+TEviO8Ed3ME9Hy1aZE5T4DiYmqshVoYuGPzVgju4g3s+GmIyZjKw/z7Gf3OAvnrSju4CuIM7uOenmwycWwF9nxL/zxok+f4QwGeHwd84uIM7uOenEyJ5pJ3st4C+Hwl+dsO3JnP6EMEd3CuZu5c+7HQgnzTdaDoxbyuQz6TDsY7Uhwru4A7uOcpUeq4F8nmfqSUeBfB51+BvBdzBHdzz1x0G1OkAPleEeTXsuQA+l0WGR26CO7iDu7t6Mx7Uu8D4ex8gjdzajl/AHdzBPV/Rgd37TMTHPPvkzlbpC5BOm31J4A7u4J6jVgS/CMx3//Ivxl99xjXTCriDO7jnq6GS0jKLkpQ7V+ZzgHRyB7KPgju4g3t++lnLEGq2cjuafV17y5249yrjvnPW6y3AHdwriTsrWgmqH1BOU4C0bPxQlH+di624e6x8H2a1yvg7UjzAHdzBPQfp15boe3HeGhLx1pPvhYxqJFK0W5kWmyUt/loDd3AH93x0W4sYHTR+MqFP7XKdi4sKTOb42kWsn6Jn2pz4AtzBHdyzFy2sim6UjDto/DoD7pqHOHxjfPj4AE5oHwEt7+8y+OsCd3AH9+yln2QXd6xlNdOPHvAQhwMmc3xoSvzY71OjaoNyz/+tAXdwB3e/0q9DmTE8Z1pCPu/QZBwW8TdgFgNnzoDWzI4upltL8PWFCYsGF/8W6a6qAXdwryTurC5rJfQWU/o9NYD77thkjLvziTv280yKdOp7jqKjIE4ZfM0ZwurU0twM7uAO7ulFpfVGTOmZJO7wKe79CaY22hVh9szc0prcEyW/u+6UvqGF1Qnu4A7ufqTfJNlr8bzpWhOyfsO70ZEFlAFJO5+5qc4/ykjjPXF802GVZc13MyasNq02GwJ3cAd3s2pVaXaReW7QsolWqo/CfV9Ls5ao65ZxijOafbA9ToE+pHFx/FaH0w4fQ2nzvVX8mB6dBndwr3DurPrE8RmADRF/VOaA9sy2cDujZVS4XaVCA3jR2b5PmbBtlqsvC35Un6Zd17V36Oris47N5KqSPvN3rbapBndwr2DurK4ZHG2qPiH1GWe13/fVgJ6L2hl4O9IuaYmKjtO0PVB81SKD6IOii/QatPfo7+6YmqyQkDFCmKdWp9Wg41RJbVMD7uBewdytNGWRKJt+IicqQb86+tl2mBloLyMdpoOpTKtYXcLaSMhkcAf3SuJupRlHZ7+mGAgcc/BDNUWjY/iTHjJmxMLPgWVYa4aMAXdwryTuVhqwdHSoRvrTqE7wS9mLqu98pYzwqY+6VGamUN/5qqWfPy377LXgDu7gbi9aQ/HJon/bKvzoLuOL+rLnU/oYEuYl+aWZck+47ecx3TNOU7pPLMIDd3CvJO5OJSzVGCtqNPxADdq9UxHxfRcSzSQsKh+Rr3nh94Ammtp8rNIQ+aG00dL0BZWBaVaF0taALS3cdTWD0gju4A7u7voPrpnWDAKWAnkAAACcdEVYdE1hdGhNTAA8bWF0aCB4bWxucz0iaHR0cDovL3d3dy53My5vcmcvMTk5OC9NYXRoL01hdGhNTCI+PG1zdHlsZSBtYXRoc2l6ZT0iMTZweCI+PG1pPng8L21pPjxtaT5hPC9taT48bWk+eDwvbWk+PG1pPmE8L21pPjxtaT54PC9taT48bWk+YTwvbWk+PC9tc3R5bGU+PC9tYXRoPipV1ZsAAAAASUVORK5CYII=\&quot;,\&quot;slideId\&quot;:568,\&quot;accessibleText\&quot;:\&quot;x a x a x a\&quot;,\&quot;imageHeight\&quot;:4.864864864864865}]&quot;"/>
  </we:properties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257741</TotalTime>
  <Words>1544</Words>
  <Application>Microsoft Office PowerPoint</Application>
  <PresentationFormat>自訂</PresentationFormat>
  <Paragraphs>379</Paragraphs>
  <Slides>45</Slides>
  <Notes>1</Notes>
  <HiddenSlides>0</HiddenSlides>
  <MMClips>0</MMClips>
  <ScaleCrop>false</ScaleCrop>
  <HeadingPairs>
    <vt:vector size="8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內嵌 OLE 伺服程式</vt:lpstr>
      </vt:variant>
      <vt:variant>
        <vt:i4>1</vt:i4>
      </vt:variant>
      <vt:variant>
        <vt:lpstr>投影片標題</vt:lpstr>
      </vt:variant>
      <vt:variant>
        <vt:i4>45</vt:i4>
      </vt:variant>
    </vt:vector>
  </HeadingPairs>
  <TitlesOfParts>
    <vt:vector size="52" baseType="lpstr">
      <vt:lpstr>Arial</vt:lpstr>
      <vt:lpstr>Calibri</vt:lpstr>
      <vt:lpstr>Cambria Math</vt:lpstr>
      <vt:lpstr>Times New Roman</vt:lpstr>
      <vt:lpstr>Wingdings</vt:lpstr>
      <vt:lpstr>Office 佈景主題</vt:lpstr>
      <vt:lpstr>Equation</vt:lpstr>
      <vt:lpstr>聲學傳遞函數盲估計以應用於去混響、聲源分離以及增強 Blind estimation of acoustic transfer functions with application to signal dereverberation, source separation, and speech enhancement Date：2024. 07. 24</vt:lpstr>
      <vt:lpstr>Outline</vt:lpstr>
      <vt:lpstr>PowerPoint 簡報</vt:lpstr>
      <vt:lpstr>Motivation</vt:lpstr>
      <vt:lpstr>Literature review</vt:lpstr>
      <vt:lpstr>PowerPoint 簡報</vt:lpstr>
      <vt:lpstr>Baseline approach (state-of-the-art BSI method)</vt:lpstr>
      <vt:lpstr>PowerPoint 簡報</vt:lpstr>
      <vt:lpstr>Signal model</vt:lpstr>
      <vt:lpstr>PowerPoint 簡報</vt:lpstr>
      <vt:lpstr>Flow chart</vt:lpstr>
      <vt:lpstr>TDOA-based source localization</vt:lpstr>
      <vt:lpstr>TDOA-based source localization</vt:lpstr>
      <vt:lpstr>TDOA-based source localization</vt:lpstr>
      <vt:lpstr>PowerPoint 簡報</vt:lpstr>
      <vt:lpstr>Signal formation</vt:lpstr>
      <vt:lpstr>Signal formation</vt:lpstr>
      <vt:lpstr>Algorithm for WPE</vt:lpstr>
      <vt:lpstr>DAS beamformer</vt:lpstr>
      <vt:lpstr>PowerPoint 簡報</vt:lpstr>
      <vt:lpstr>Wiener filter approach</vt:lpstr>
      <vt:lpstr>RLS approach</vt:lpstr>
      <vt:lpstr>Kalman filter approach</vt:lpstr>
      <vt:lpstr>ATF reconstruction</vt:lpstr>
      <vt:lpstr>PowerPoint 簡報</vt:lpstr>
      <vt:lpstr>Concept of PSO</vt:lpstr>
      <vt:lpstr>Flowchart of PSO</vt:lpstr>
      <vt:lpstr>Equations of PSO</vt:lpstr>
      <vt:lpstr>Which parameter?</vt:lpstr>
      <vt:lpstr>Flowchart for ASPSO</vt:lpstr>
      <vt:lpstr>Equations for ASPSO</vt:lpstr>
      <vt:lpstr>Equations for ASPSO</vt:lpstr>
      <vt:lpstr>PowerPoint 簡報</vt:lpstr>
      <vt:lpstr>Fixed source location cases</vt:lpstr>
      <vt:lpstr>Fixed source location with parameters optimization</vt:lpstr>
      <vt:lpstr>Applications of estimated ATFs and RIRs</vt:lpstr>
      <vt:lpstr>Moving source location cases</vt:lpstr>
      <vt:lpstr>PowerPoint 簡報</vt:lpstr>
      <vt:lpstr>Settings and Parameters</vt:lpstr>
      <vt:lpstr>Results and Discussions</vt:lpstr>
      <vt:lpstr>PowerPoint 簡報</vt:lpstr>
      <vt:lpstr>Conclusions</vt:lpstr>
      <vt:lpstr>Future work</vt:lpstr>
      <vt:lpstr>References</vt:lpstr>
      <vt:lpstr>PowerPoint 簡報</vt:lpstr>
    </vt:vector>
  </TitlesOfParts>
  <Company>Toshiba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投影片 1</dc:title>
  <dc:creator>Jack Lee</dc:creator>
  <cp:lastModifiedBy>安志 袁</cp:lastModifiedBy>
  <cp:revision>2950</cp:revision>
  <cp:lastPrinted>2023-12-25T04:46:35Z</cp:lastPrinted>
  <dcterms:created xsi:type="dcterms:W3CDTF">2012-11-25T05:37:01Z</dcterms:created>
  <dcterms:modified xsi:type="dcterms:W3CDTF">2024-07-16T09:37:14Z</dcterms:modified>
</cp:coreProperties>
</file>